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DM Sans" pitchFamily="2"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Oswald" panose="020F0502020204030204" pitchFamily="2" charset="0"/>
      <p:bold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9E9962-489E-4B09-AD71-7CC15FBADF56}">
  <a:tblStyle styleId="{689E9962-489E-4B09-AD71-7CC15FBADF5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2" d="100"/>
          <a:sy n="42" d="100"/>
        </p:scale>
        <p:origin x="708" y="5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3" name="Google Shape;323;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6" name="Google Shape;336;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8" name="Google Shape;418;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6" name="Google Shape;44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9" name="Google Shape;459;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3" name="Google Shape;473;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7" name="Google Shape;487;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0" name="Google Shape;500;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9" name="Google Shape;17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6" name="Google Shape;20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83"/>
        <p:cNvGrpSpPr/>
        <p:nvPr/>
      </p:nvGrpSpPr>
      <p:grpSpPr>
        <a:xfrm>
          <a:off x="0" y="0"/>
          <a:ext cx="0" cy="0"/>
          <a:chOff x="0" y="0"/>
          <a:chExt cx="0" cy="0"/>
        </a:xfrm>
      </p:grpSpPr>
      <p:sp>
        <p:nvSpPr>
          <p:cNvPr id="84" name="Google Shape;84;p13"/>
          <p:cNvSpPr/>
          <p:nvPr/>
        </p:nvSpPr>
        <p:spPr>
          <a:xfrm rot="7659121">
            <a:off x="15091031"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a:lstStyle/>
          <a:p>
            <a:endParaRPr lang="en-ID"/>
          </a:p>
        </p:txBody>
      </p:sp>
      <p:sp>
        <p:nvSpPr>
          <p:cNvPr id="85" name="Google Shape;85;p13"/>
          <p:cNvSpPr/>
          <p:nvPr/>
        </p:nvSpPr>
        <p:spPr>
          <a:xfrm>
            <a:off x="-3258071" y="-4629150"/>
            <a:ext cx="9022634" cy="925830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3">
              <a:alphaModFix/>
            </a:blip>
            <a:stretch>
              <a:fillRect/>
            </a:stretch>
          </a:blipFill>
          <a:ln>
            <a:noFill/>
          </a:ln>
        </p:spPr>
        <p:txBody>
          <a:bodyPr/>
          <a:lstStyle/>
          <a:p>
            <a:endParaRPr lang="en-ID"/>
          </a:p>
        </p:txBody>
      </p:sp>
      <p:grpSp>
        <p:nvGrpSpPr>
          <p:cNvPr id="86" name="Google Shape;86;p13"/>
          <p:cNvGrpSpPr/>
          <p:nvPr/>
        </p:nvGrpSpPr>
        <p:grpSpPr>
          <a:xfrm>
            <a:off x="3972122" y="2426073"/>
            <a:ext cx="10343756" cy="4307509"/>
            <a:chOff x="0" y="-19050"/>
            <a:chExt cx="1997547" cy="831850"/>
          </a:xfrm>
        </p:grpSpPr>
        <p:sp>
          <p:nvSpPr>
            <p:cNvPr id="87" name="Google Shape;87;p13"/>
            <p:cNvSpPr/>
            <p:nvPr/>
          </p:nvSpPr>
          <p:spPr>
            <a:xfrm>
              <a:off x="0" y="0"/>
              <a:ext cx="1997547" cy="812800"/>
            </a:xfrm>
            <a:custGeom>
              <a:avLst/>
              <a:gdLst/>
              <a:ahLst/>
              <a:cxnLst/>
              <a:rect l="l" t="t" r="r" b="b"/>
              <a:pathLst>
                <a:path w="1997547" h="812800" extrusionOk="0">
                  <a:moveTo>
                    <a:pt x="0" y="0"/>
                  </a:moveTo>
                  <a:lnTo>
                    <a:pt x="1997547" y="0"/>
                  </a:lnTo>
                  <a:lnTo>
                    <a:pt x="1997547" y="812800"/>
                  </a:lnTo>
                  <a:lnTo>
                    <a:pt x="0" y="812800"/>
                  </a:lnTo>
                  <a:close/>
                </a:path>
              </a:pathLst>
            </a:custGeom>
            <a:solidFill>
              <a:srgbClr val="000000">
                <a:alpha val="0"/>
              </a:srgbClr>
            </a:solidFill>
            <a:ln w="38100" cap="flat" cmpd="sng">
              <a:solidFill>
                <a:srgbClr val="000000"/>
              </a:solidFill>
              <a:prstDash val="solid"/>
              <a:round/>
              <a:headEnd type="none" w="sm" len="sm"/>
              <a:tailEnd type="none" w="sm" len="sm"/>
            </a:ln>
          </p:spPr>
          <p:txBody>
            <a:bodyPr/>
            <a:lstStyle/>
            <a:p>
              <a:endParaRPr lang="en-ID"/>
            </a:p>
          </p:txBody>
        </p:sp>
        <p:sp>
          <p:nvSpPr>
            <p:cNvPr id="88" name="Google Shape;88;p1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89" name="Google Shape;89;p13"/>
          <p:cNvSpPr txBox="1"/>
          <p:nvPr/>
        </p:nvSpPr>
        <p:spPr>
          <a:xfrm>
            <a:off x="4236347" y="2828925"/>
            <a:ext cx="9815307" cy="3429001"/>
          </a:xfrm>
          <a:prstGeom prst="rect">
            <a:avLst/>
          </a:prstGeom>
          <a:noFill/>
          <a:ln>
            <a:noFill/>
          </a:ln>
        </p:spPr>
        <p:txBody>
          <a:bodyPr spcFirstLastPara="1" wrap="square" lIns="0" tIns="0" rIns="0" bIns="0" anchor="t" anchorCtr="0">
            <a:spAutoFit/>
          </a:bodyPr>
          <a:lstStyle/>
          <a:p>
            <a:pPr marL="0" marR="0" lvl="0" indent="0" algn="ctr" rtl="0">
              <a:lnSpc>
                <a:spcPct val="138003"/>
              </a:lnSpc>
              <a:spcBef>
                <a:spcPts val="0"/>
              </a:spcBef>
              <a:spcAft>
                <a:spcPts val="0"/>
              </a:spcAft>
              <a:buNone/>
            </a:pPr>
            <a:r>
              <a:rPr lang="en-US" sz="9999" b="1" i="0" u="none" strike="noStrike" cap="none">
                <a:solidFill>
                  <a:srgbClr val="231F20"/>
                </a:solidFill>
                <a:latin typeface="Oswald"/>
                <a:ea typeface="Oswald"/>
                <a:cs typeface="Oswald"/>
                <a:sym typeface="Oswald"/>
              </a:rPr>
              <a:t>HOME CREDIT DEFAULT RISK</a:t>
            </a:r>
            <a:endParaRPr/>
          </a:p>
        </p:txBody>
      </p:sp>
      <p:sp>
        <p:nvSpPr>
          <p:cNvPr id="90" name="Google Shape;90;p13"/>
          <p:cNvSpPr txBox="1"/>
          <p:nvPr/>
        </p:nvSpPr>
        <p:spPr>
          <a:xfrm>
            <a:off x="4236347" y="1064651"/>
            <a:ext cx="9815307" cy="109918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6500" b="1" i="0" u="none" strike="noStrike" cap="none">
                <a:solidFill>
                  <a:srgbClr val="231F20"/>
                </a:solidFill>
                <a:latin typeface="Oswald"/>
                <a:ea typeface="Oswald"/>
                <a:cs typeface="Oswald"/>
                <a:sym typeface="Oswald"/>
              </a:rPr>
              <a:t>FINAL PROJECT </a:t>
            </a:r>
            <a:endParaRPr/>
          </a:p>
        </p:txBody>
      </p:sp>
      <p:sp>
        <p:nvSpPr>
          <p:cNvPr id="91" name="Google Shape;91;p13"/>
          <p:cNvSpPr txBox="1"/>
          <p:nvPr/>
        </p:nvSpPr>
        <p:spPr>
          <a:xfrm>
            <a:off x="2719596" y="7047907"/>
            <a:ext cx="12848809" cy="847725"/>
          </a:xfrm>
          <a:prstGeom prst="rect">
            <a:avLst/>
          </a:prstGeom>
          <a:noFill/>
          <a:ln>
            <a:noFill/>
          </a:ln>
        </p:spPr>
        <p:txBody>
          <a:bodyPr spcFirstLastPara="1" wrap="square" lIns="0" tIns="0" rIns="0" bIns="0" anchor="t" anchorCtr="0">
            <a:spAutoFit/>
          </a:bodyPr>
          <a:lstStyle/>
          <a:p>
            <a:pPr marL="0" marR="0" lvl="0" indent="0" algn="ctr" rtl="0">
              <a:lnSpc>
                <a:spcPct val="138015"/>
              </a:lnSpc>
              <a:spcBef>
                <a:spcPts val="0"/>
              </a:spcBef>
              <a:spcAft>
                <a:spcPts val="0"/>
              </a:spcAft>
              <a:buNone/>
            </a:pPr>
            <a:r>
              <a:rPr lang="en-US" sz="2499" b="1" i="0" u="none" strike="noStrike" cap="none">
                <a:solidFill>
                  <a:srgbClr val="231F20"/>
                </a:solidFill>
                <a:latin typeface="Montserrat"/>
                <a:ea typeface="Montserrat"/>
                <a:cs typeface="Montserrat"/>
                <a:sym typeface="Montserrat"/>
              </a:rPr>
              <a:t>GROUP 20 DATA ANALYTICS</a:t>
            </a:r>
            <a:endParaRPr/>
          </a:p>
          <a:p>
            <a:pPr marL="0" marR="0" lvl="0" indent="0" algn="ctr" rtl="0">
              <a:lnSpc>
                <a:spcPct val="138015"/>
              </a:lnSpc>
              <a:spcBef>
                <a:spcPts val="0"/>
              </a:spcBef>
              <a:spcAft>
                <a:spcPts val="0"/>
              </a:spcAft>
              <a:buNone/>
            </a:pPr>
            <a:r>
              <a:rPr lang="en-US" sz="2499" b="1" i="0" u="none" strike="noStrike" cap="none">
                <a:solidFill>
                  <a:srgbClr val="231F20"/>
                </a:solidFill>
                <a:latin typeface="Montserrat"/>
                <a:ea typeface="Montserrat"/>
                <a:cs typeface="Montserrat"/>
                <a:sym typeface="Montserrat"/>
              </a:rPr>
              <a:t>STUDI INDEPENDEN ZENIUS</a:t>
            </a:r>
            <a:endParaRPr/>
          </a:p>
        </p:txBody>
      </p:sp>
      <p:grpSp>
        <p:nvGrpSpPr>
          <p:cNvPr id="92" name="Google Shape;92;p13"/>
          <p:cNvGrpSpPr/>
          <p:nvPr/>
        </p:nvGrpSpPr>
        <p:grpSpPr>
          <a:xfrm>
            <a:off x="15906037" y="505696"/>
            <a:ext cx="1767952" cy="1716020"/>
            <a:chOff x="-23042" y="66269"/>
            <a:chExt cx="6542159" cy="6349987"/>
          </a:xfrm>
        </p:grpSpPr>
        <p:sp>
          <p:nvSpPr>
            <p:cNvPr id="93" name="Google Shape;93;p13"/>
            <p:cNvSpPr/>
            <p:nvPr/>
          </p:nvSpPr>
          <p:spPr>
            <a:xfrm>
              <a:off x="-23042" y="119185"/>
              <a:ext cx="6542159" cy="6244242"/>
            </a:xfrm>
            <a:custGeom>
              <a:avLst/>
              <a:gdLst/>
              <a:ahLst/>
              <a:cxnLst/>
              <a:rect l="l" t="t" r="r" b="b"/>
              <a:pathLst>
                <a:path w="6542159" h="6244242" extrusionOk="0">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l="222" r="222"/>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73038" y="66269"/>
              <a:ext cx="6350000" cy="6349987"/>
            </a:xfrm>
            <a:custGeom>
              <a:avLst/>
              <a:gdLst/>
              <a:ahLst/>
              <a:cxnLst/>
              <a:rect l="l" t="t" r="r" b="b"/>
              <a:pathLst>
                <a:path w="6350000" h="6349987" extrusionOk="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grpSp>
        <p:nvGrpSpPr>
          <p:cNvPr id="266" name="Google Shape;266;p23"/>
          <p:cNvGrpSpPr/>
          <p:nvPr/>
        </p:nvGrpSpPr>
        <p:grpSpPr>
          <a:xfrm>
            <a:off x="-741063" y="-1611851"/>
            <a:ext cx="5286705" cy="3158431"/>
            <a:chOff x="0" y="-19050"/>
            <a:chExt cx="1392383" cy="831850"/>
          </a:xfrm>
        </p:grpSpPr>
        <p:sp>
          <p:nvSpPr>
            <p:cNvPr id="267" name="Google Shape;267;p23"/>
            <p:cNvSpPr/>
            <p:nvPr/>
          </p:nvSpPr>
          <p:spPr>
            <a:xfrm>
              <a:off x="0" y="0"/>
              <a:ext cx="1392383" cy="626231"/>
            </a:xfrm>
            <a:custGeom>
              <a:avLst/>
              <a:gdLst/>
              <a:ahLst/>
              <a:cxnLst/>
              <a:rect l="l" t="t" r="r" b="b"/>
              <a:pathLst>
                <a:path w="1392383" h="626231" extrusionOk="0">
                  <a:moveTo>
                    <a:pt x="0" y="0"/>
                  </a:moveTo>
                  <a:lnTo>
                    <a:pt x="1392383" y="0"/>
                  </a:lnTo>
                  <a:lnTo>
                    <a:pt x="1392383" y="626231"/>
                  </a:lnTo>
                  <a:lnTo>
                    <a:pt x="0" y="626231"/>
                  </a:lnTo>
                  <a:close/>
                </a:path>
              </a:pathLst>
            </a:custGeom>
            <a:solidFill>
              <a:srgbClr val="CCCCCC"/>
            </a:solidFill>
            <a:ln>
              <a:noFill/>
            </a:ln>
          </p:spPr>
          <p:txBody>
            <a:bodyPr/>
            <a:lstStyle/>
            <a:p>
              <a:endParaRPr lang="en-ID"/>
            </a:p>
          </p:txBody>
        </p:sp>
        <p:sp>
          <p:nvSpPr>
            <p:cNvPr id="268" name="Google Shape;268;p2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9" name="Google Shape;269;p23"/>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ID"/>
          </a:p>
        </p:txBody>
      </p:sp>
      <p:sp>
        <p:nvSpPr>
          <p:cNvPr id="270" name="Google Shape;270;p23"/>
          <p:cNvSpPr/>
          <p:nvPr/>
        </p:nvSpPr>
        <p:spPr>
          <a:xfrm rot="-4176364">
            <a:off x="-4105129" y="6530238"/>
            <a:ext cx="7616557" cy="7815497"/>
          </a:xfrm>
          <a:custGeom>
            <a:avLst/>
            <a:gdLst/>
            <a:ahLst/>
            <a:cxnLst/>
            <a:rect l="l" t="t" r="r" b="b"/>
            <a:pathLst>
              <a:path w="7616557" h="7815497" extrusionOk="0">
                <a:moveTo>
                  <a:pt x="0" y="0"/>
                </a:moveTo>
                <a:lnTo>
                  <a:pt x="7616556" y="0"/>
                </a:lnTo>
                <a:lnTo>
                  <a:pt x="7616556" y="7815496"/>
                </a:lnTo>
                <a:lnTo>
                  <a:pt x="0" y="7815496"/>
                </a:lnTo>
                <a:lnTo>
                  <a:pt x="0" y="0"/>
                </a:lnTo>
                <a:close/>
              </a:path>
            </a:pathLst>
          </a:custGeom>
          <a:blipFill rotWithShape="1">
            <a:blip r:embed="rId4">
              <a:alphaModFix/>
            </a:blip>
            <a:stretch>
              <a:fillRect/>
            </a:stretch>
          </a:blipFill>
          <a:ln>
            <a:noFill/>
          </a:ln>
        </p:spPr>
        <p:txBody>
          <a:bodyPr/>
          <a:lstStyle/>
          <a:p>
            <a:endParaRPr lang="en-ID"/>
          </a:p>
        </p:txBody>
      </p:sp>
      <p:sp>
        <p:nvSpPr>
          <p:cNvPr id="271" name="Google Shape;271;p23"/>
          <p:cNvSpPr/>
          <p:nvPr/>
        </p:nvSpPr>
        <p:spPr>
          <a:xfrm>
            <a:off x="2801362" y="3449097"/>
            <a:ext cx="8099946" cy="5414881"/>
          </a:xfrm>
          <a:custGeom>
            <a:avLst/>
            <a:gdLst/>
            <a:ahLst/>
            <a:cxnLst/>
            <a:rect l="l" t="t" r="r" b="b"/>
            <a:pathLst>
              <a:path w="8099946" h="5414881" extrusionOk="0">
                <a:moveTo>
                  <a:pt x="0" y="0"/>
                </a:moveTo>
                <a:lnTo>
                  <a:pt x="8099946" y="0"/>
                </a:lnTo>
                <a:lnTo>
                  <a:pt x="8099946" y="5414881"/>
                </a:lnTo>
                <a:lnTo>
                  <a:pt x="0" y="5414881"/>
                </a:lnTo>
                <a:lnTo>
                  <a:pt x="0" y="0"/>
                </a:lnTo>
                <a:close/>
              </a:path>
            </a:pathLst>
          </a:custGeom>
          <a:blipFill rotWithShape="1">
            <a:blip r:embed="rId5">
              <a:alphaModFix/>
            </a:blip>
            <a:stretch>
              <a:fillRect/>
            </a:stretch>
          </a:blipFill>
          <a:ln>
            <a:noFill/>
          </a:ln>
        </p:spPr>
        <p:txBody>
          <a:bodyPr/>
          <a:lstStyle/>
          <a:p>
            <a:endParaRPr lang="en-ID"/>
          </a:p>
        </p:txBody>
      </p:sp>
      <p:sp>
        <p:nvSpPr>
          <p:cNvPr id="272" name="Google Shape;272;p23"/>
          <p:cNvSpPr/>
          <p:nvPr/>
        </p:nvSpPr>
        <p:spPr>
          <a:xfrm>
            <a:off x="15589383" y="7634109"/>
            <a:ext cx="2245070" cy="2459738"/>
          </a:xfrm>
          <a:custGeom>
            <a:avLst/>
            <a:gdLst/>
            <a:ahLst/>
            <a:cxnLst/>
            <a:rect l="l" t="t" r="r" b="b"/>
            <a:pathLst>
              <a:path w="2245070" h="2459738" extrusionOk="0">
                <a:moveTo>
                  <a:pt x="0" y="0"/>
                </a:moveTo>
                <a:lnTo>
                  <a:pt x="2245070" y="0"/>
                </a:lnTo>
                <a:lnTo>
                  <a:pt x="2245070" y="2459739"/>
                </a:lnTo>
                <a:lnTo>
                  <a:pt x="0" y="2459739"/>
                </a:lnTo>
                <a:lnTo>
                  <a:pt x="0" y="0"/>
                </a:lnTo>
                <a:close/>
              </a:path>
            </a:pathLst>
          </a:custGeom>
          <a:blipFill rotWithShape="1">
            <a:blip r:embed="rId6">
              <a:alphaModFix/>
            </a:blip>
            <a:stretch>
              <a:fillRect/>
            </a:stretch>
          </a:blipFill>
          <a:ln>
            <a:noFill/>
          </a:ln>
        </p:spPr>
        <p:txBody>
          <a:bodyPr/>
          <a:lstStyle/>
          <a:p>
            <a:endParaRPr lang="en-ID"/>
          </a:p>
        </p:txBody>
      </p:sp>
      <p:sp>
        <p:nvSpPr>
          <p:cNvPr id="273" name="Google Shape;273;p23"/>
          <p:cNvSpPr txBox="1"/>
          <p:nvPr/>
        </p:nvSpPr>
        <p:spPr>
          <a:xfrm>
            <a:off x="177924" y="100893"/>
            <a:ext cx="4272468" cy="51244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UNDERSTANDING</a:t>
            </a:r>
            <a:endParaRPr/>
          </a:p>
        </p:txBody>
      </p:sp>
      <p:sp>
        <p:nvSpPr>
          <p:cNvPr id="274" name="Google Shape;274;p23"/>
          <p:cNvSpPr txBox="1"/>
          <p:nvPr/>
        </p:nvSpPr>
        <p:spPr>
          <a:xfrm>
            <a:off x="5605697" y="1945427"/>
            <a:ext cx="6254887" cy="1036320"/>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MELIHAT HUTANG KLIEN PADA DATA </a:t>
            </a:r>
            <a:endParaRPr/>
          </a:p>
        </p:txBody>
      </p:sp>
      <p:sp>
        <p:nvSpPr>
          <p:cNvPr id="275" name="Google Shape;275;p23"/>
          <p:cNvSpPr txBox="1"/>
          <p:nvPr/>
        </p:nvSpPr>
        <p:spPr>
          <a:xfrm>
            <a:off x="11185388" y="5085928"/>
            <a:ext cx="6254887" cy="208407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Dimana terdapat 8,1% klien yang tidak bisa melunasi hutang dan ada 91,9% klien yang dapat melunasi hutang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l="-5350" r="-8902" b="-14403"/>
            </a:stretch>
          </a:blipFill>
          <a:ln>
            <a:noFill/>
          </a:ln>
        </p:spPr>
        <p:txBody>
          <a:bodyPr/>
          <a:lstStyle/>
          <a:p>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84"/>
        <p:cNvGrpSpPr/>
        <p:nvPr/>
      </p:nvGrpSpPr>
      <p:grpSpPr>
        <a:xfrm>
          <a:off x="0" y="0"/>
          <a:ext cx="0" cy="0"/>
          <a:chOff x="0" y="0"/>
          <a:chExt cx="0" cy="0"/>
        </a:xfrm>
      </p:grpSpPr>
      <p:grpSp>
        <p:nvGrpSpPr>
          <p:cNvPr id="285" name="Google Shape;285;p25"/>
          <p:cNvGrpSpPr/>
          <p:nvPr/>
        </p:nvGrpSpPr>
        <p:grpSpPr>
          <a:xfrm>
            <a:off x="-2759643" y="-3368517"/>
            <a:ext cx="4937757" cy="4959890"/>
            <a:chOff x="1813" y="0"/>
            <a:chExt cx="809173" cy="812800"/>
          </a:xfrm>
        </p:grpSpPr>
        <p:sp>
          <p:nvSpPr>
            <p:cNvPr id="286" name="Google Shape;286;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5"/>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88" name="Google Shape;288;p25"/>
          <p:cNvGrpSpPr/>
          <p:nvPr/>
        </p:nvGrpSpPr>
        <p:grpSpPr>
          <a:xfrm>
            <a:off x="12136464" y="4248208"/>
            <a:ext cx="10173682" cy="10219284"/>
            <a:chOff x="1813" y="0"/>
            <a:chExt cx="809173" cy="812800"/>
          </a:xfrm>
        </p:grpSpPr>
        <p:sp>
          <p:nvSpPr>
            <p:cNvPr id="289" name="Google Shape;289;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1" name="Google Shape;291;p25"/>
          <p:cNvSpPr/>
          <p:nvPr/>
        </p:nvSpPr>
        <p:spPr>
          <a:xfrm>
            <a:off x="-6639105" y="-5979128"/>
            <a:ext cx="12110389" cy="12426705"/>
          </a:xfrm>
          <a:custGeom>
            <a:avLst/>
            <a:gdLst/>
            <a:ahLst/>
            <a:cxnLst/>
            <a:rect l="l" t="t" r="r" b="b"/>
            <a:pathLst>
              <a:path w="12110389" h="12426705" extrusionOk="0">
                <a:moveTo>
                  <a:pt x="0" y="0"/>
                </a:moveTo>
                <a:lnTo>
                  <a:pt x="12110389" y="0"/>
                </a:lnTo>
                <a:lnTo>
                  <a:pt x="12110389" y="12426706"/>
                </a:lnTo>
                <a:lnTo>
                  <a:pt x="0" y="12426706"/>
                </a:lnTo>
                <a:lnTo>
                  <a:pt x="0" y="0"/>
                </a:lnTo>
                <a:close/>
              </a:path>
            </a:pathLst>
          </a:custGeom>
          <a:blipFill rotWithShape="1">
            <a:blip r:embed="rId3">
              <a:alphaModFix/>
            </a:blip>
            <a:stretch>
              <a:fillRect/>
            </a:stretch>
          </a:blipFill>
          <a:ln>
            <a:noFill/>
          </a:ln>
        </p:spPr>
        <p:txBody>
          <a:bodyPr/>
          <a:lstStyle/>
          <a:p>
            <a:endParaRPr lang="en-ID"/>
          </a:p>
        </p:txBody>
      </p:sp>
      <p:sp>
        <p:nvSpPr>
          <p:cNvPr id="292" name="Google Shape;292;p25"/>
          <p:cNvSpPr/>
          <p:nvPr/>
        </p:nvSpPr>
        <p:spPr>
          <a:xfrm rot="-3986589">
            <a:off x="5084777" y="6259532"/>
            <a:ext cx="9894000" cy="10152425"/>
          </a:xfrm>
          <a:custGeom>
            <a:avLst/>
            <a:gdLst/>
            <a:ahLst/>
            <a:cxnLst/>
            <a:rect l="l" t="t" r="r" b="b"/>
            <a:pathLst>
              <a:path w="9894000" h="10152425" extrusionOk="0">
                <a:moveTo>
                  <a:pt x="0" y="0"/>
                </a:moveTo>
                <a:lnTo>
                  <a:pt x="9894000" y="0"/>
                </a:lnTo>
                <a:lnTo>
                  <a:pt x="9894000" y="10152425"/>
                </a:lnTo>
                <a:lnTo>
                  <a:pt x="0" y="10152425"/>
                </a:lnTo>
                <a:lnTo>
                  <a:pt x="0" y="0"/>
                </a:lnTo>
                <a:close/>
              </a:path>
            </a:pathLst>
          </a:custGeom>
          <a:blipFill rotWithShape="1">
            <a:blip r:embed="rId3">
              <a:alphaModFix/>
            </a:blip>
            <a:stretch>
              <a:fillRect/>
            </a:stretch>
          </a:blipFill>
          <a:ln>
            <a:noFill/>
          </a:ln>
        </p:spPr>
        <p:txBody>
          <a:bodyPr/>
          <a:lstStyle/>
          <a:p>
            <a:endParaRPr lang="en-ID"/>
          </a:p>
        </p:txBody>
      </p:sp>
      <p:sp>
        <p:nvSpPr>
          <p:cNvPr id="293" name="Google Shape;293;p25"/>
          <p:cNvSpPr/>
          <p:nvPr/>
        </p:nvSpPr>
        <p:spPr>
          <a:xfrm>
            <a:off x="14133357" y="5910452"/>
            <a:ext cx="3441130" cy="3447398"/>
          </a:xfrm>
          <a:custGeom>
            <a:avLst/>
            <a:gdLst/>
            <a:ahLst/>
            <a:cxnLst/>
            <a:rect l="l" t="t" r="r" b="b"/>
            <a:pathLst>
              <a:path w="3441130" h="3447398" extrusionOk="0">
                <a:moveTo>
                  <a:pt x="0" y="0"/>
                </a:moveTo>
                <a:lnTo>
                  <a:pt x="3441131" y="0"/>
                </a:lnTo>
                <a:lnTo>
                  <a:pt x="3441131" y="3447398"/>
                </a:lnTo>
                <a:lnTo>
                  <a:pt x="0" y="3447398"/>
                </a:lnTo>
                <a:lnTo>
                  <a:pt x="0" y="0"/>
                </a:lnTo>
                <a:close/>
              </a:path>
            </a:pathLst>
          </a:custGeom>
          <a:blipFill rotWithShape="1">
            <a:blip r:embed="rId4">
              <a:alphaModFix/>
            </a:blip>
            <a:stretch>
              <a:fillRect/>
            </a:stretch>
          </a:blipFill>
          <a:ln>
            <a:noFill/>
          </a:ln>
        </p:spPr>
        <p:txBody>
          <a:bodyPr/>
          <a:lstStyle/>
          <a:p>
            <a:endParaRPr lang="en-ID"/>
          </a:p>
        </p:txBody>
      </p:sp>
      <p:sp>
        <p:nvSpPr>
          <p:cNvPr id="294" name="Google Shape;294;p25"/>
          <p:cNvSpPr txBox="1"/>
          <p:nvPr/>
        </p:nvSpPr>
        <p:spPr>
          <a:xfrm>
            <a:off x="2765858" y="1723122"/>
            <a:ext cx="10790825" cy="3420378"/>
          </a:xfrm>
          <a:prstGeom prst="rect">
            <a:avLst/>
          </a:prstGeom>
          <a:noFill/>
          <a:ln>
            <a:noFill/>
          </a:ln>
        </p:spPr>
        <p:txBody>
          <a:bodyPr spcFirstLastPara="1" wrap="square" lIns="0" tIns="0" rIns="0" bIns="0" anchor="t" anchorCtr="0">
            <a:spAutoFit/>
          </a:bodyPr>
          <a:lstStyle/>
          <a:p>
            <a:pPr marL="0" marR="0" lvl="0" indent="0" algn="ctr" rtl="0">
              <a:lnSpc>
                <a:spcPct val="138004"/>
              </a:lnSpc>
              <a:spcBef>
                <a:spcPts val="0"/>
              </a:spcBef>
              <a:spcAft>
                <a:spcPts val="0"/>
              </a:spcAft>
              <a:buNone/>
            </a:pPr>
            <a:r>
              <a:rPr lang="en-US" sz="9920" b="1" i="0" u="none" strike="noStrike" cap="none">
                <a:solidFill>
                  <a:srgbClr val="FFFFFF"/>
                </a:solidFill>
                <a:latin typeface="Oswald"/>
                <a:ea typeface="Oswald"/>
                <a:cs typeface="Oswald"/>
                <a:sym typeface="Oswald"/>
              </a:rPr>
              <a:t>DATA </a:t>
            </a:r>
            <a:endParaRPr/>
          </a:p>
          <a:p>
            <a:pPr marL="0" marR="0" lvl="0" indent="0" algn="ctr" rtl="0">
              <a:lnSpc>
                <a:spcPct val="138000"/>
              </a:lnSpc>
              <a:spcBef>
                <a:spcPts val="0"/>
              </a:spcBef>
              <a:spcAft>
                <a:spcPts val="0"/>
              </a:spcAft>
              <a:buNone/>
            </a:pPr>
            <a:r>
              <a:rPr lang="en-US" sz="10000" b="1" i="0" u="none" strike="noStrike" cap="none">
                <a:solidFill>
                  <a:srgbClr val="FFFFFF"/>
                </a:solidFill>
                <a:latin typeface="Oswald"/>
                <a:ea typeface="Oswald"/>
                <a:cs typeface="Oswald"/>
                <a:sym typeface="Oswald"/>
              </a:rPr>
              <a:t>PREPARATION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298"/>
        <p:cNvGrpSpPr/>
        <p:nvPr/>
      </p:nvGrpSpPr>
      <p:grpSpPr>
        <a:xfrm>
          <a:off x="0" y="0"/>
          <a:ext cx="0" cy="0"/>
          <a:chOff x="0" y="0"/>
          <a:chExt cx="0" cy="0"/>
        </a:xfrm>
      </p:grpSpPr>
      <p:sp>
        <p:nvSpPr>
          <p:cNvPr id="299" name="Google Shape;299;p26"/>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00" name="Google Shape;300;p26"/>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01" name="Google Shape;301;p26"/>
          <p:cNvGrpSpPr/>
          <p:nvPr/>
        </p:nvGrpSpPr>
        <p:grpSpPr>
          <a:xfrm>
            <a:off x="-472069" y="-1669001"/>
            <a:ext cx="4782115" cy="3158431"/>
            <a:chOff x="0" y="-19050"/>
            <a:chExt cx="1259487" cy="831850"/>
          </a:xfrm>
        </p:grpSpPr>
        <p:sp>
          <p:nvSpPr>
            <p:cNvPr id="302" name="Google Shape;302;p26"/>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03" name="Google Shape;303;p26"/>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4" name="Google Shape;304;p26"/>
          <p:cNvSpPr/>
          <p:nvPr/>
        </p:nvSpPr>
        <p:spPr>
          <a:xfrm>
            <a:off x="462700" y="2070735"/>
            <a:ext cx="7783810" cy="7887234"/>
          </a:xfrm>
          <a:custGeom>
            <a:avLst/>
            <a:gdLst/>
            <a:ahLst/>
            <a:cxnLst/>
            <a:rect l="l" t="t" r="r" b="b"/>
            <a:pathLst>
              <a:path w="7783810" h="7887234" extrusionOk="0">
                <a:moveTo>
                  <a:pt x="0" y="0"/>
                </a:moveTo>
                <a:lnTo>
                  <a:pt x="7783810" y="0"/>
                </a:lnTo>
                <a:lnTo>
                  <a:pt x="7783810" y="7887234"/>
                </a:lnTo>
                <a:lnTo>
                  <a:pt x="0" y="7887234"/>
                </a:lnTo>
                <a:lnTo>
                  <a:pt x="0" y="0"/>
                </a:lnTo>
                <a:close/>
              </a:path>
            </a:pathLst>
          </a:custGeom>
          <a:blipFill rotWithShape="1">
            <a:blip r:embed="rId4">
              <a:alphaModFix/>
            </a:blip>
            <a:stretch>
              <a:fillRect l="-73120" t="-32969" r="-94552" b="-15550"/>
            </a:stretch>
          </a:blipFill>
          <a:ln>
            <a:noFill/>
          </a:ln>
        </p:spPr>
        <p:txBody>
          <a:bodyPr/>
          <a:lstStyle/>
          <a:p>
            <a:endParaRPr lang="en-ID"/>
          </a:p>
        </p:txBody>
      </p:sp>
      <p:sp>
        <p:nvSpPr>
          <p:cNvPr id="305" name="Google Shape;305;p26"/>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06" name="Google Shape;306;p26"/>
          <p:cNvSpPr txBox="1"/>
          <p:nvPr/>
        </p:nvSpPr>
        <p:spPr>
          <a:xfrm>
            <a:off x="8904764" y="3110180"/>
            <a:ext cx="7723561" cy="5751195"/>
          </a:xfrm>
          <a:prstGeom prst="rect">
            <a:avLst/>
          </a:prstGeom>
          <a:noFill/>
          <a:ln>
            <a:noFill/>
          </a:ln>
        </p:spPr>
        <p:txBody>
          <a:bodyPr spcFirstLastPara="1" wrap="square" lIns="0" tIns="0" rIns="0" bIns="0" anchor="t" anchorCtr="0">
            <a:spAutoFit/>
          </a:bodyPr>
          <a:lstStyle/>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Melakukan drop kolom dengan missing value &gt;= 50%</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Menghapus kolom yang tidak diperlukan</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Melakukan filling missing value data numerik dengan menggunakan nilai median</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Melakukan filling missing value data kategorik dengan menggunakan nilai yang paling sering muncul</a:t>
            </a:r>
            <a:endParaRPr/>
          </a:p>
        </p:txBody>
      </p:sp>
      <p:sp>
        <p:nvSpPr>
          <p:cNvPr id="307" name="Google Shape;307;p26"/>
          <p:cNvSpPr txBox="1"/>
          <p:nvPr/>
        </p:nvSpPr>
        <p:spPr>
          <a:xfrm>
            <a:off x="527333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HANDLING MISSING VALUE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11"/>
        <p:cNvGrpSpPr/>
        <p:nvPr/>
      </p:nvGrpSpPr>
      <p:grpSpPr>
        <a:xfrm>
          <a:off x="0" y="0"/>
          <a:ext cx="0" cy="0"/>
          <a:chOff x="0" y="0"/>
          <a:chExt cx="0" cy="0"/>
        </a:xfrm>
      </p:grpSpPr>
      <p:sp>
        <p:nvSpPr>
          <p:cNvPr id="312" name="Google Shape;312;p27"/>
          <p:cNvSpPr/>
          <p:nvPr/>
        </p:nvSpPr>
        <p:spPr>
          <a:xfrm rot="887923">
            <a:off x="-5748816" y="8663326"/>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13" name="Google Shape;313;p27"/>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14" name="Google Shape;314;p27"/>
          <p:cNvGrpSpPr/>
          <p:nvPr/>
        </p:nvGrpSpPr>
        <p:grpSpPr>
          <a:xfrm>
            <a:off x="-472069" y="-1669001"/>
            <a:ext cx="4782115" cy="3158431"/>
            <a:chOff x="0" y="-19050"/>
            <a:chExt cx="1259487" cy="831850"/>
          </a:xfrm>
        </p:grpSpPr>
        <p:sp>
          <p:nvSpPr>
            <p:cNvPr id="315" name="Google Shape;315;p27"/>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16" name="Google Shape;316;p27"/>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7" name="Google Shape;317;p27"/>
          <p:cNvSpPr/>
          <p:nvPr/>
        </p:nvSpPr>
        <p:spPr>
          <a:xfrm>
            <a:off x="2777727" y="1882712"/>
            <a:ext cx="12732546" cy="3325949"/>
          </a:xfrm>
          <a:custGeom>
            <a:avLst/>
            <a:gdLst/>
            <a:ahLst/>
            <a:cxnLst/>
            <a:rect l="l" t="t" r="r" b="b"/>
            <a:pathLst>
              <a:path w="12732546" h="3325949" extrusionOk="0">
                <a:moveTo>
                  <a:pt x="0" y="0"/>
                </a:moveTo>
                <a:lnTo>
                  <a:pt x="12732546" y="0"/>
                </a:lnTo>
                <a:lnTo>
                  <a:pt x="12732546" y="3325950"/>
                </a:lnTo>
                <a:lnTo>
                  <a:pt x="0" y="3325950"/>
                </a:lnTo>
                <a:lnTo>
                  <a:pt x="0" y="0"/>
                </a:lnTo>
                <a:close/>
              </a:path>
            </a:pathLst>
          </a:custGeom>
          <a:blipFill rotWithShape="1">
            <a:blip r:embed="rId4">
              <a:alphaModFix/>
            </a:blip>
            <a:stretch>
              <a:fillRect l="-42599" t="-112898" r="-12015" b="-119869"/>
            </a:stretch>
          </a:blipFill>
          <a:ln>
            <a:noFill/>
          </a:ln>
        </p:spPr>
        <p:txBody>
          <a:bodyPr/>
          <a:lstStyle/>
          <a:p>
            <a:endParaRPr lang="en-ID"/>
          </a:p>
        </p:txBody>
      </p:sp>
      <p:sp>
        <p:nvSpPr>
          <p:cNvPr id="318" name="Google Shape;318;p27"/>
          <p:cNvSpPr txBox="1"/>
          <p:nvPr/>
        </p:nvSpPr>
        <p:spPr>
          <a:xfrm>
            <a:off x="1843203" y="5538597"/>
            <a:ext cx="14601594" cy="3719703"/>
          </a:xfrm>
          <a:prstGeom prst="rect">
            <a:avLst/>
          </a:prstGeom>
          <a:noFill/>
          <a:ln>
            <a:noFill/>
          </a:ln>
        </p:spPr>
        <p:txBody>
          <a:bodyPr spcFirstLastPara="1" wrap="square" lIns="0" tIns="0" rIns="0" bIns="0" anchor="t" anchorCtr="0">
            <a:spAutoFit/>
          </a:bodyPr>
          <a:lstStyle/>
          <a:p>
            <a:pPr marL="582932" marR="0" lvl="1" indent="-291465" algn="just" rtl="0">
              <a:lnSpc>
                <a:spcPct val="138000"/>
              </a:lnSpc>
              <a:spcBef>
                <a:spcPts val="0"/>
              </a:spcBef>
              <a:spcAft>
                <a:spcPts val="0"/>
              </a:spcAft>
              <a:buClr>
                <a:srgbClr val="231F20"/>
              </a:buClr>
              <a:buSzPts val="2700"/>
              <a:buFont typeface="Arial"/>
              <a:buChar char="•"/>
            </a:pPr>
            <a:r>
              <a:rPr lang="en-US" sz="2700" b="1" i="0" u="none" strike="noStrike" cap="none">
                <a:solidFill>
                  <a:srgbClr val="231F20"/>
                </a:solidFill>
                <a:latin typeface="DM Sans"/>
                <a:ea typeface="DM Sans"/>
                <a:cs typeface="DM Sans"/>
                <a:sym typeface="DM Sans"/>
              </a:rPr>
              <a:t> Label Encoding</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Penggunaan Label Encoding digunakan untuk mengubah categorical variabel dengan unique &lt;=2 agar lebih mudah untuk mengetahui kategori kelompok dari suatu variable.</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1" i="0" u="none" strike="noStrike" cap="none">
                <a:solidFill>
                  <a:srgbClr val="231F20"/>
                </a:solidFill>
                <a:latin typeface="DM Sans"/>
                <a:ea typeface="DM Sans"/>
                <a:cs typeface="DM Sans"/>
                <a:sym typeface="DM Sans"/>
              </a:rPr>
              <a:t>One Hot Encoding</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Penggunaan one-hot disini digunakan untuk mengubah categorical variabel dengan unique &gt;2 agar lebih mudah untuk mengetahui kategori kelompok dari suatu variable.</a:t>
            </a:r>
            <a:endParaRPr/>
          </a:p>
        </p:txBody>
      </p:sp>
      <p:sp>
        <p:nvSpPr>
          <p:cNvPr id="319" name="Google Shape;319;p27"/>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20" name="Google Shape;320;p27"/>
          <p:cNvSpPr txBox="1"/>
          <p:nvPr/>
        </p:nvSpPr>
        <p:spPr>
          <a:xfrm>
            <a:off x="5059774" y="70485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ENCODING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24"/>
        <p:cNvGrpSpPr/>
        <p:nvPr/>
      </p:nvGrpSpPr>
      <p:grpSpPr>
        <a:xfrm>
          <a:off x="0" y="0"/>
          <a:ext cx="0" cy="0"/>
          <a:chOff x="0" y="0"/>
          <a:chExt cx="0" cy="0"/>
        </a:xfrm>
      </p:grpSpPr>
      <p:sp>
        <p:nvSpPr>
          <p:cNvPr id="325" name="Google Shape;325;p28"/>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26" name="Google Shape;326;p28"/>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27" name="Google Shape;327;p28"/>
          <p:cNvGrpSpPr/>
          <p:nvPr/>
        </p:nvGrpSpPr>
        <p:grpSpPr>
          <a:xfrm>
            <a:off x="-472069" y="-1669001"/>
            <a:ext cx="4782115" cy="3158431"/>
            <a:chOff x="0" y="-19050"/>
            <a:chExt cx="1259487" cy="831850"/>
          </a:xfrm>
        </p:grpSpPr>
        <p:sp>
          <p:nvSpPr>
            <p:cNvPr id="328" name="Google Shape;328;p28"/>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29" name="Google Shape;329;p28"/>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30" name="Google Shape;330;p28"/>
          <p:cNvSpPr txBox="1"/>
          <p:nvPr/>
        </p:nvSpPr>
        <p:spPr>
          <a:xfrm>
            <a:off x="5059774" y="5644082"/>
            <a:ext cx="12761612" cy="3719703"/>
          </a:xfrm>
          <a:prstGeom prst="rect">
            <a:avLst/>
          </a:prstGeom>
          <a:noFill/>
          <a:ln>
            <a:noFill/>
          </a:ln>
        </p:spPr>
        <p:txBody>
          <a:bodyPr spcFirstLastPara="1" wrap="square" lIns="0" tIns="0" rIns="0" bIns="0" anchor="t" anchorCtr="0">
            <a:spAutoFit/>
          </a:bodyPr>
          <a:lstStyle/>
          <a:p>
            <a:pPr marL="582932" marR="0" lvl="1" indent="-291465" algn="just" rtl="0">
              <a:lnSpc>
                <a:spcPct val="138000"/>
              </a:lnSpc>
              <a:spcBef>
                <a:spcPts val="0"/>
              </a:spcBef>
              <a:spcAft>
                <a:spcPts val="0"/>
              </a:spcAft>
              <a:buClr>
                <a:srgbClr val="231F20"/>
              </a:buClr>
              <a:buSzPts val="2700"/>
              <a:buFont typeface="Arial"/>
              <a:buChar char="•"/>
            </a:pPr>
            <a:r>
              <a:rPr lang="en-US" sz="2700" b="1" i="0" u="none" strike="noStrike" cap="none">
                <a:solidFill>
                  <a:srgbClr val="231F20"/>
                </a:solidFill>
                <a:latin typeface="DM Sans"/>
                <a:ea typeface="DM Sans"/>
                <a:cs typeface="DM Sans"/>
                <a:sym typeface="DM Sans"/>
              </a:rPr>
              <a:t> Correlation</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Mencari nilai korelasi antar feature</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Mencari nilai korelasi setiap feature terhadap variabel TARGET</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Memilih feature yang memiliki korelasi kuat terhadap variabel TARGET dengan nilai korelasi &gt; 0,04</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1" i="0" u="none" strike="noStrike" cap="none">
                <a:solidFill>
                  <a:srgbClr val="231F20"/>
                </a:solidFill>
                <a:latin typeface="DM Sans"/>
                <a:ea typeface="DM Sans"/>
                <a:cs typeface="DM Sans"/>
                <a:sym typeface="DM Sans"/>
              </a:rPr>
              <a:t>Heatmap</a:t>
            </a:r>
            <a:endParaRPr/>
          </a:p>
          <a:p>
            <a:pPr marL="582932" marR="0" lvl="1" indent="-291465" algn="just" rtl="0">
              <a:lnSpc>
                <a:spcPct val="138000"/>
              </a:lnSpc>
              <a:spcBef>
                <a:spcPts val="0"/>
              </a:spcBef>
              <a:spcAft>
                <a:spcPts val="0"/>
              </a:spcAft>
              <a:buClr>
                <a:srgbClr val="231F20"/>
              </a:buClr>
              <a:buSzPts val="2700"/>
              <a:buFont typeface="Arial"/>
              <a:buChar char="•"/>
            </a:pPr>
            <a:r>
              <a:rPr lang="en-US" sz="2700" b="0" i="0" u="none" strike="noStrike" cap="none">
                <a:solidFill>
                  <a:srgbClr val="231F20"/>
                </a:solidFill>
                <a:latin typeface="DM Sans"/>
                <a:ea typeface="DM Sans"/>
                <a:cs typeface="DM Sans"/>
                <a:sym typeface="DM Sans"/>
              </a:rPr>
              <a:t>Melihat feature yang memiliki korelasi kuat terhadap variabel TARGET dengan menggunakan Heatmap</a:t>
            </a:r>
            <a:endParaRPr/>
          </a:p>
        </p:txBody>
      </p:sp>
      <p:sp>
        <p:nvSpPr>
          <p:cNvPr id="331" name="Google Shape;331;p28"/>
          <p:cNvSpPr/>
          <p:nvPr/>
        </p:nvSpPr>
        <p:spPr>
          <a:xfrm>
            <a:off x="595515" y="2070735"/>
            <a:ext cx="9232766" cy="3291280"/>
          </a:xfrm>
          <a:custGeom>
            <a:avLst/>
            <a:gdLst/>
            <a:ahLst/>
            <a:cxnLst/>
            <a:rect l="l" t="t" r="r" b="b"/>
            <a:pathLst>
              <a:path w="9232766" h="3291280" extrusionOk="0">
                <a:moveTo>
                  <a:pt x="0" y="0"/>
                </a:moveTo>
                <a:lnTo>
                  <a:pt x="9232766" y="0"/>
                </a:lnTo>
                <a:lnTo>
                  <a:pt x="9232766" y="3291280"/>
                </a:lnTo>
                <a:lnTo>
                  <a:pt x="0" y="3291280"/>
                </a:lnTo>
                <a:lnTo>
                  <a:pt x="0" y="0"/>
                </a:lnTo>
                <a:close/>
              </a:path>
            </a:pathLst>
          </a:custGeom>
          <a:blipFill rotWithShape="1">
            <a:blip r:embed="rId4">
              <a:alphaModFix/>
            </a:blip>
            <a:stretch>
              <a:fillRect l="-61335" t="-159151" r="-55711" b="-83161"/>
            </a:stretch>
          </a:blipFill>
          <a:ln>
            <a:noFill/>
          </a:ln>
        </p:spPr>
        <p:txBody>
          <a:bodyPr/>
          <a:lstStyle/>
          <a:p>
            <a:endParaRPr lang="en-ID"/>
          </a:p>
        </p:txBody>
      </p:sp>
      <p:sp>
        <p:nvSpPr>
          <p:cNvPr id="332" name="Google Shape;332;p28"/>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33" name="Google Shape;333;p28"/>
          <p:cNvSpPr txBox="1"/>
          <p:nvPr/>
        </p:nvSpPr>
        <p:spPr>
          <a:xfrm>
            <a:off x="527333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CORRELATION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37"/>
        <p:cNvGrpSpPr/>
        <p:nvPr/>
      </p:nvGrpSpPr>
      <p:grpSpPr>
        <a:xfrm>
          <a:off x="0" y="0"/>
          <a:ext cx="0" cy="0"/>
          <a:chOff x="0" y="0"/>
          <a:chExt cx="0" cy="0"/>
        </a:xfrm>
      </p:grpSpPr>
      <p:sp>
        <p:nvSpPr>
          <p:cNvPr id="338" name="Google Shape;338;p29"/>
          <p:cNvSpPr/>
          <p:nvPr/>
        </p:nvSpPr>
        <p:spPr>
          <a:xfrm rot="887923">
            <a:off x="-5450621" y="7987799"/>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39" name="Google Shape;339;p29"/>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40" name="Google Shape;340;p29"/>
          <p:cNvGrpSpPr/>
          <p:nvPr/>
        </p:nvGrpSpPr>
        <p:grpSpPr>
          <a:xfrm>
            <a:off x="-472069" y="-1669001"/>
            <a:ext cx="4782115" cy="3158431"/>
            <a:chOff x="0" y="-19050"/>
            <a:chExt cx="1259487" cy="831850"/>
          </a:xfrm>
        </p:grpSpPr>
        <p:sp>
          <p:nvSpPr>
            <p:cNvPr id="341" name="Google Shape;341;p29"/>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42" name="Google Shape;342;p29"/>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3" name="Google Shape;343;p29"/>
          <p:cNvSpPr/>
          <p:nvPr/>
        </p:nvSpPr>
        <p:spPr>
          <a:xfrm>
            <a:off x="3332264" y="3179893"/>
            <a:ext cx="11740468" cy="1519774"/>
          </a:xfrm>
          <a:custGeom>
            <a:avLst/>
            <a:gdLst/>
            <a:ahLst/>
            <a:cxnLst/>
            <a:rect l="l" t="t" r="r" b="b"/>
            <a:pathLst>
              <a:path w="11740468" h="1519774" extrusionOk="0">
                <a:moveTo>
                  <a:pt x="0" y="0"/>
                </a:moveTo>
                <a:lnTo>
                  <a:pt x="11740468" y="0"/>
                </a:lnTo>
                <a:lnTo>
                  <a:pt x="11740468" y="1519774"/>
                </a:lnTo>
                <a:lnTo>
                  <a:pt x="0" y="1519774"/>
                </a:lnTo>
                <a:lnTo>
                  <a:pt x="0" y="0"/>
                </a:lnTo>
                <a:close/>
              </a:path>
            </a:pathLst>
          </a:custGeom>
          <a:blipFill rotWithShape="1">
            <a:blip r:embed="rId4">
              <a:alphaModFix/>
            </a:blip>
            <a:stretch>
              <a:fillRect l="-55559" t="-322901" r="-60895" b="-517213"/>
            </a:stretch>
          </a:blipFill>
          <a:ln>
            <a:noFill/>
          </a:ln>
        </p:spPr>
        <p:txBody>
          <a:bodyPr/>
          <a:lstStyle/>
          <a:p>
            <a:endParaRPr lang="en-ID"/>
          </a:p>
        </p:txBody>
      </p:sp>
      <p:sp>
        <p:nvSpPr>
          <p:cNvPr id="344" name="Google Shape;344;p29"/>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45" name="Google Shape;345;p29"/>
          <p:cNvSpPr txBox="1"/>
          <p:nvPr/>
        </p:nvSpPr>
        <p:spPr>
          <a:xfrm>
            <a:off x="5197548" y="1140069"/>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FEATURE SELECTION</a:t>
            </a:r>
            <a:endParaRPr/>
          </a:p>
        </p:txBody>
      </p:sp>
      <p:sp>
        <p:nvSpPr>
          <p:cNvPr id="346" name="Google Shape;346;p29"/>
          <p:cNvSpPr txBox="1"/>
          <p:nvPr/>
        </p:nvSpPr>
        <p:spPr>
          <a:xfrm>
            <a:off x="1901701" y="5556632"/>
            <a:ext cx="14601594" cy="2607945"/>
          </a:xfrm>
          <a:prstGeom prst="rect">
            <a:avLst/>
          </a:prstGeom>
          <a:noFill/>
          <a:ln>
            <a:noFill/>
          </a:ln>
        </p:spPr>
        <p:txBody>
          <a:bodyPr spcFirstLastPara="1" wrap="square" lIns="0" tIns="0" rIns="0" bIns="0" anchor="t" anchorCtr="0">
            <a:spAutoFit/>
          </a:bodyPr>
          <a:lstStyle/>
          <a:p>
            <a:pPr marL="0" marR="0" lvl="0" indent="0" algn="just" rtl="0">
              <a:lnSpc>
                <a:spcPct val="138000"/>
              </a:lnSpc>
              <a:spcBef>
                <a:spcPts val="0"/>
              </a:spcBef>
              <a:spcAft>
                <a:spcPts val="0"/>
              </a:spcAft>
              <a:buNone/>
            </a:pPr>
            <a:r>
              <a:rPr lang="en-US" sz="3000" b="0" i="0" u="none" strike="noStrike" cap="none">
                <a:solidFill>
                  <a:srgbClr val="231F20"/>
                </a:solidFill>
                <a:latin typeface="DM Sans"/>
                <a:ea typeface="DM Sans"/>
                <a:cs typeface="DM Sans"/>
                <a:sym typeface="DM Sans"/>
              </a:rPr>
              <a:t>Feature yang dipilih untuk dilakukan modeling adalah data-data yang nilainya absolute atau tidak melihat negatif maupun positifnya dan data yang diambil memiliki korelasi yang cenderung cukup kuat sampai dengan kuat terhadap 'TARGET' berdasarkan tabel korelasi yaitu dengan nilai &gt;0.04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350"/>
        <p:cNvGrpSpPr/>
        <p:nvPr/>
      </p:nvGrpSpPr>
      <p:grpSpPr>
        <a:xfrm>
          <a:off x="0" y="0"/>
          <a:ext cx="0" cy="0"/>
          <a:chOff x="0" y="0"/>
          <a:chExt cx="0" cy="0"/>
        </a:xfrm>
      </p:grpSpPr>
      <p:grpSp>
        <p:nvGrpSpPr>
          <p:cNvPr id="351" name="Google Shape;351;p30"/>
          <p:cNvGrpSpPr/>
          <p:nvPr/>
        </p:nvGrpSpPr>
        <p:grpSpPr>
          <a:xfrm>
            <a:off x="-2759643" y="-3368517"/>
            <a:ext cx="4937757" cy="4959890"/>
            <a:chOff x="1813" y="0"/>
            <a:chExt cx="809173" cy="812800"/>
          </a:xfrm>
        </p:grpSpPr>
        <p:sp>
          <p:nvSpPr>
            <p:cNvPr id="352" name="Google Shape;35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0"/>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4" name="Google Shape;354;p30"/>
          <p:cNvGrpSpPr/>
          <p:nvPr/>
        </p:nvGrpSpPr>
        <p:grpSpPr>
          <a:xfrm>
            <a:off x="12136464" y="4248208"/>
            <a:ext cx="10173682" cy="10219284"/>
            <a:chOff x="1813" y="0"/>
            <a:chExt cx="809173" cy="812800"/>
          </a:xfrm>
        </p:grpSpPr>
        <p:sp>
          <p:nvSpPr>
            <p:cNvPr id="355" name="Google Shape;35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0"/>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7" name="Google Shape;357;p30"/>
          <p:cNvSpPr/>
          <p:nvPr/>
        </p:nvSpPr>
        <p:spPr>
          <a:xfrm>
            <a:off x="-6639105" y="-5979128"/>
            <a:ext cx="12110389" cy="12426705"/>
          </a:xfrm>
          <a:custGeom>
            <a:avLst/>
            <a:gdLst/>
            <a:ahLst/>
            <a:cxnLst/>
            <a:rect l="l" t="t" r="r" b="b"/>
            <a:pathLst>
              <a:path w="12110389" h="12426705" extrusionOk="0">
                <a:moveTo>
                  <a:pt x="0" y="0"/>
                </a:moveTo>
                <a:lnTo>
                  <a:pt x="12110389" y="0"/>
                </a:lnTo>
                <a:lnTo>
                  <a:pt x="12110389" y="12426706"/>
                </a:lnTo>
                <a:lnTo>
                  <a:pt x="0" y="12426706"/>
                </a:lnTo>
                <a:lnTo>
                  <a:pt x="0" y="0"/>
                </a:lnTo>
                <a:close/>
              </a:path>
            </a:pathLst>
          </a:custGeom>
          <a:blipFill rotWithShape="1">
            <a:blip r:embed="rId3">
              <a:alphaModFix/>
            </a:blip>
            <a:stretch>
              <a:fillRect/>
            </a:stretch>
          </a:blipFill>
          <a:ln>
            <a:noFill/>
          </a:ln>
        </p:spPr>
        <p:txBody>
          <a:bodyPr/>
          <a:lstStyle/>
          <a:p>
            <a:endParaRPr lang="en-ID"/>
          </a:p>
        </p:txBody>
      </p:sp>
      <p:sp>
        <p:nvSpPr>
          <p:cNvPr id="358" name="Google Shape;358;p30"/>
          <p:cNvSpPr/>
          <p:nvPr/>
        </p:nvSpPr>
        <p:spPr>
          <a:xfrm rot="-3986589">
            <a:off x="5084777" y="6259532"/>
            <a:ext cx="9894000" cy="10152425"/>
          </a:xfrm>
          <a:custGeom>
            <a:avLst/>
            <a:gdLst/>
            <a:ahLst/>
            <a:cxnLst/>
            <a:rect l="l" t="t" r="r" b="b"/>
            <a:pathLst>
              <a:path w="9894000" h="10152425" extrusionOk="0">
                <a:moveTo>
                  <a:pt x="0" y="0"/>
                </a:moveTo>
                <a:lnTo>
                  <a:pt x="9894000" y="0"/>
                </a:lnTo>
                <a:lnTo>
                  <a:pt x="9894000" y="10152425"/>
                </a:lnTo>
                <a:lnTo>
                  <a:pt x="0" y="10152425"/>
                </a:lnTo>
                <a:lnTo>
                  <a:pt x="0" y="0"/>
                </a:lnTo>
                <a:close/>
              </a:path>
            </a:pathLst>
          </a:custGeom>
          <a:blipFill rotWithShape="1">
            <a:blip r:embed="rId3">
              <a:alphaModFix/>
            </a:blip>
            <a:stretch>
              <a:fillRect/>
            </a:stretch>
          </a:blipFill>
          <a:ln>
            <a:noFill/>
          </a:ln>
        </p:spPr>
        <p:txBody>
          <a:bodyPr/>
          <a:lstStyle/>
          <a:p>
            <a:endParaRPr lang="en-ID"/>
          </a:p>
        </p:txBody>
      </p:sp>
      <p:sp>
        <p:nvSpPr>
          <p:cNvPr id="359" name="Google Shape;359;p30"/>
          <p:cNvSpPr/>
          <p:nvPr/>
        </p:nvSpPr>
        <p:spPr>
          <a:xfrm>
            <a:off x="13917105" y="5708599"/>
            <a:ext cx="3662570" cy="3649251"/>
          </a:xfrm>
          <a:custGeom>
            <a:avLst/>
            <a:gdLst/>
            <a:ahLst/>
            <a:cxnLst/>
            <a:rect l="l" t="t" r="r" b="b"/>
            <a:pathLst>
              <a:path w="3662570" h="3649251" extrusionOk="0">
                <a:moveTo>
                  <a:pt x="0" y="0"/>
                </a:moveTo>
                <a:lnTo>
                  <a:pt x="3662569" y="0"/>
                </a:lnTo>
                <a:lnTo>
                  <a:pt x="3662569" y="3649251"/>
                </a:lnTo>
                <a:lnTo>
                  <a:pt x="0" y="3649251"/>
                </a:lnTo>
                <a:lnTo>
                  <a:pt x="0" y="0"/>
                </a:lnTo>
                <a:close/>
              </a:path>
            </a:pathLst>
          </a:custGeom>
          <a:blipFill rotWithShape="1">
            <a:blip r:embed="rId4">
              <a:alphaModFix/>
            </a:blip>
            <a:stretch>
              <a:fillRect/>
            </a:stretch>
          </a:blipFill>
          <a:ln>
            <a:noFill/>
          </a:ln>
        </p:spPr>
        <p:txBody>
          <a:bodyPr/>
          <a:lstStyle/>
          <a:p>
            <a:endParaRPr lang="en-ID"/>
          </a:p>
        </p:txBody>
      </p:sp>
      <p:sp>
        <p:nvSpPr>
          <p:cNvPr id="360" name="Google Shape;360;p30"/>
          <p:cNvSpPr txBox="1"/>
          <p:nvPr/>
        </p:nvSpPr>
        <p:spPr>
          <a:xfrm>
            <a:off x="2477521" y="2011459"/>
            <a:ext cx="10790825" cy="3420378"/>
          </a:xfrm>
          <a:prstGeom prst="rect">
            <a:avLst/>
          </a:prstGeom>
          <a:noFill/>
          <a:ln>
            <a:noFill/>
          </a:ln>
        </p:spPr>
        <p:txBody>
          <a:bodyPr spcFirstLastPara="1" wrap="square" lIns="0" tIns="0" rIns="0" bIns="0" anchor="t" anchorCtr="0">
            <a:spAutoFit/>
          </a:bodyPr>
          <a:lstStyle/>
          <a:p>
            <a:pPr marL="0" marR="0" lvl="0" indent="0" algn="ctr" rtl="0">
              <a:lnSpc>
                <a:spcPct val="138004"/>
              </a:lnSpc>
              <a:spcBef>
                <a:spcPts val="0"/>
              </a:spcBef>
              <a:spcAft>
                <a:spcPts val="0"/>
              </a:spcAft>
              <a:buNone/>
            </a:pPr>
            <a:r>
              <a:rPr lang="en-US" sz="9920" b="1" i="0" u="none" strike="noStrike" cap="none">
                <a:solidFill>
                  <a:srgbClr val="FFFFFF"/>
                </a:solidFill>
                <a:latin typeface="Oswald"/>
                <a:ea typeface="Oswald"/>
                <a:cs typeface="Oswald"/>
                <a:sym typeface="Oswald"/>
              </a:rPr>
              <a:t>DATA </a:t>
            </a:r>
            <a:endParaRPr/>
          </a:p>
          <a:p>
            <a:pPr marL="0" marR="0" lvl="0" indent="0" algn="ctr" rtl="0">
              <a:lnSpc>
                <a:spcPct val="138000"/>
              </a:lnSpc>
              <a:spcBef>
                <a:spcPts val="0"/>
              </a:spcBef>
              <a:spcAft>
                <a:spcPts val="0"/>
              </a:spcAft>
              <a:buNone/>
            </a:pPr>
            <a:r>
              <a:rPr lang="en-US" sz="10000" b="1" i="0" u="none" strike="noStrike" cap="none">
                <a:solidFill>
                  <a:srgbClr val="FFFFFF"/>
                </a:solidFill>
                <a:latin typeface="Oswald"/>
                <a:ea typeface="Oswald"/>
                <a:cs typeface="Oswald"/>
                <a:sym typeface="Oswald"/>
              </a:rPr>
              <a:t>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64"/>
        <p:cNvGrpSpPr/>
        <p:nvPr/>
      </p:nvGrpSpPr>
      <p:grpSpPr>
        <a:xfrm>
          <a:off x="0" y="0"/>
          <a:ext cx="0" cy="0"/>
          <a:chOff x="0" y="0"/>
          <a:chExt cx="0" cy="0"/>
        </a:xfrm>
      </p:grpSpPr>
      <p:sp>
        <p:nvSpPr>
          <p:cNvPr id="365" name="Google Shape;365;p31"/>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66" name="Google Shape;366;p31"/>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67" name="Google Shape;367;p31"/>
          <p:cNvGrpSpPr/>
          <p:nvPr/>
        </p:nvGrpSpPr>
        <p:grpSpPr>
          <a:xfrm>
            <a:off x="-472069" y="-1669001"/>
            <a:ext cx="4782115" cy="3158431"/>
            <a:chOff x="0" y="-19050"/>
            <a:chExt cx="1259487" cy="831850"/>
          </a:xfrm>
        </p:grpSpPr>
        <p:sp>
          <p:nvSpPr>
            <p:cNvPr id="368" name="Google Shape;368;p31"/>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69" name="Google Shape;369;p31"/>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0" name="Google Shape;370;p31"/>
          <p:cNvSpPr txBox="1"/>
          <p:nvPr/>
        </p:nvSpPr>
        <p:spPr>
          <a:xfrm>
            <a:off x="1918988" y="3698364"/>
            <a:ext cx="14601594" cy="3655695"/>
          </a:xfrm>
          <a:prstGeom prst="rect">
            <a:avLst/>
          </a:prstGeom>
          <a:noFill/>
          <a:ln>
            <a:noFill/>
          </a:ln>
        </p:spPr>
        <p:txBody>
          <a:bodyPr spcFirstLastPara="1" wrap="square" lIns="0" tIns="0" rIns="0" bIns="0" anchor="t" anchorCtr="0">
            <a:spAutoFit/>
          </a:bodyPr>
          <a:lstStyle/>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Memilah data dependen dan independen</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Membagi data training dan testing dengan ukuran data testing sebesar 30%</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Melakukan normalisasi data untuk memudahkan tahapan analisis</a:t>
            </a:r>
            <a:endParaRPr/>
          </a:p>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Melakukan analisis data menggunakan lima model diantaranya Logistic Regression, Decision Tree, Naive Bayes, K-Nearest Neighbor, dan Random Forest.</a:t>
            </a:r>
            <a:endParaRPr/>
          </a:p>
        </p:txBody>
      </p:sp>
      <p:sp>
        <p:nvSpPr>
          <p:cNvPr id="371" name="Google Shape;371;p31"/>
          <p:cNvSpPr/>
          <p:nvPr/>
        </p:nvSpPr>
        <p:spPr>
          <a:xfrm>
            <a:off x="15057691" y="7354059"/>
            <a:ext cx="2498173" cy="2498173"/>
          </a:xfrm>
          <a:custGeom>
            <a:avLst/>
            <a:gdLst/>
            <a:ahLst/>
            <a:cxnLst/>
            <a:rect l="l" t="t" r="r" b="b"/>
            <a:pathLst>
              <a:path w="2498173" h="2498173" extrusionOk="0">
                <a:moveTo>
                  <a:pt x="0" y="0"/>
                </a:moveTo>
                <a:lnTo>
                  <a:pt x="2498173" y="0"/>
                </a:lnTo>
                <a:lnTo>
                  <a:pt x="2498173"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372" name="Google Shape;372;p31"/>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73" name="Google Shape;373;p31"/>
          <p:cNvSpPr txBox="1"/>
          <p:nvPr/>
        </p:nvSpPr>
        <p:spPr>
          <a:xfrm>
            <a:off x="5197548" y="2037204"/>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MODELLING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77"/>
        <p:cNvGrpSpPr/>
        <p:nvPr/>
      </p:nvGrpSpPr>
      <p:grpSpPr>
        <a:xfrm>
          <a:off x="0" y="0"/>
          <a:ext cx="0" cy="0"/>
          <a:chOff x="0" y="0"/>
          <a:chExt cx="0" cy="0"/>
        </a:xfrm>
      </p:grpSpPr>
      <p:sp>
        <p:nvSpPr>
          <p:cNvPr id="378" name="Google Shape;378;p32"/>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79" name="Google Shape;379;p32"/>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80" name="Google Shape;380;p32"/>
          <p:cNvGrpSpPr/>
          <p:nvPr/>
        </p:nvGrpSpPr>
        <p:grpSpPr>
          <a:xfrm>
            <a:off x="-472069" y="-1669001"/>
            <a:ext cx="4782115" cy="3158431"/>
            <a:chOff x="0" y="-19050"/>
            <a:chExt cx="1259487" cy="831850"/>
          </a:xfrm>
        </p:grpSpPr>
        <p:sp>
          <p:nvSpPr>
            <p:cNvPr id="381" name="Google Shape;381;p32"/>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82" name="Google Shape;382;p32"/>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3" name="Google Shape;383;p32"/>
          <p:cNvSpPr/>
          <p:nvPr/>
        </p:nvSpPr>
        <p:spPr>
          <a:xfrm>
            <a:off x="17038913" y="5071907"/>
            <a:ext cx="2498173" cy="2498173"/>
          </a:xfrm>
          <a:custGeom>
            <a:avLst/>
            <a:gdLst/>
            <a:ahLst/>
            <a:cxnLst/>
            <a:rect l="l" t="t" r="r" b="b"/>
            <a:pathLst>
              <a:path w="2498173" h="2498173" extrusionOk="0">
                <a:moveTo>
                  <a:pt x="0" y="0"/>
                </a:moveTo>
                <a:lnTo>
                  <a:pt x="2498174" y="0"/>
                </a:lnTo>
                <a:lnTo>
                  <a:pt x="2498174"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384" name="Google Shape;384;p32"/>
          <p:cNvSpPr/>
          <p:nvPr/>
        </p:nvSpPr>
        <p:spPr>
          <a:xfrm>
            <a:off x="1028700" y="3129322"/>
            <a:ext cx="7744922" cy="5473824"/>
          </a:xfrm>
          <a:custGeom>
            <a:avLst/>
            <a:gdLst/>
            <a:ahLst/>
            <a:cxnLst/>
            <a:rect l="l" t="t" r="r" b="b"/>
            <a:pathLst>
              <a:path w="7744922" h="5473824" extrusionOk="0">
                <a:moveTo>
                  <a:pt x="0" y="0"/>
                </a:moveTo>
                <a:lnTo>
                  <a:pt x="7744922" y="0"/>
                </a:lnTo>
                <a:lnTo>
                  <a:pt x="7744922" y="5473823"/>
                </a:lnTo>
                <a:lnTo>
                  <a:pt x="0" y="5473823"/>
                </a:lnTo>
                <a:lnTo>
                  <a:pt x="0" y="0"/>
                </a:lnTo>
                <a:close/>
              </a:path>
            </a:pathLst>
          </a:custGeom>
          <a:blipFill rotWithShape="1">
            <a:blip r:embed="rId5">
              <a:alphaModFix/>
            </a:blip>
            <a:stretch>
              <a:fillRect l="-52406" t="-36775" r="-28585" b="-7268"/>
            </a:stretch>
          </a:blipFill>
          <a:ln>
            <a:noFill/>
          </a:ln>
        </p:spPr>
        <p:txBody>
          <a:bodyPr/>
          <a:lstStyle/>
          <a:p>
            <a:endParaRPr lang="en-ID"/>
          </a:p>
        </p:txBody>
      </p:sp>
      <p:sp>
        <p:nvSpPr>
          <p:cNvPr id="385" name="Google Shape;385;p32"/>
          <p:cNvSpPr/>
          <p:nvPr/>
        </p:nvSpPr>
        <p:spPr>
          <a:xfrm>
            <a:off x="9723013" y="3129322"/>
            <a:ext cx="7639230" cy="5061547"/>
          </a:xfrm>
          <a:custGeom>
            <a:avLst/>
            <a:gdLst/>
            <a:ahLst/>
            <a:cxnLst/>
            <a:rect l="l" t="t" r="r" b="b"/>
            <a:pathLst>
              <a:path w="7639230" h="5061547" extrusionOk="0">
                <a:moveTo>
                  <a:pt x="0" y="0"/>
                </a:moveTo>
                <a:lnTo>
                  <a:pt x="7639229" y="0"/>
                </a:lnTo>
                <a:lnTo>
                  <a:pt x="7639229" y="5061547"/>
                </a:lnTo>
                <a:lnTo>
                  <a:pt x="0" y="5061547"/>
                </a:lnTo>
                <a:lnTo>
                  <a:pt x="0" y="0"/>
                </a:lnTo>
                <a:close/>
              </a:path>
            </a:pathLst>
          </a:custGeom>
          <a:blipFill rotWithShape="1">
            <a:blip r:embed="rId6">
              <a:alphaModFix/>
            </a:blip>
            <a:stretch>
              <a:fillRect l="-69829" t="-92504" r="-77267" b="-17275"/>
            </a:stretch>
          </a:blipFill>
          <a:ln>
            <a:noFill/>
          </a:ln>
        </p:spPr>
        <p:txBody>
          <a:bodyPr/>
          <a:lstStyle/>
          <a:p>
            <a:endParaRPr lang="en-ID"/>
          </a:p>
        </p:txBody>
      </p:sp>
      <p:sp>
        <p:nvSpPr>
          <p:cNvPr id="386" name="Google Shape;386;p32"/>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387" name="Google Shape;387;p32"/>
          <p:cNvSpPr txBox="1"/>
          <p:nvPr/>
        </p:nvSpPr>
        <p:spPr>
          <a:xfrm>
            <a:off x="505977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LOGISTIC REGRESSION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146"/>
        <p:cNvGrpSpPr/>
        <p:nvPr/>
      </p:nvGrpSpPr>
      <p:grpSpPr>
        <a:xfrm>
          <a:off x="0" y="0"/>
          <a:ext cx="0" cy="0"/>
          <a:chOff x="0" y="0"/>
          <a:chExt cx="0" cy="0"/>
        </a:xfrm>
      </p:grpSpPr>
      <p:sp>
        <p:nvSpPr>
          <p:cNvPr id="147" name="Google Shape;147;p15"/>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a:lstStyle/>
          <a:p>
            <a:endParaRPr lang="en-ID"/>
          </a:p>
        </p:txBody>
      </p:sp>
      <p:grpSp>
        <p:nvGrpSpPr>
          <p:cNvPr id="148" name="Google Shape;148;p15"/>
          <p:cNvGrpSpPr/>
          <p:nvPr/>
        </p:nvGrpSpPr>
        <p:grpSpPr>
          <a:xfrm>
            <a:off x="5019320" y="2829367"/>
            <a:ext cx="3086100" cy="4627863"/>
            <a:chOff x="0" y="-19050"/>
            <a:chExt cx="812800" cy="1218861"/>
          </a:xfrm>
        </p:grpSpPr>
        <p:sp>
          <p:nvSpPr>
            <p:cNvPr id="149" name="Google Shape;149;p15"/>
            <p:cNvSpPr/>
            <p:nvPr/>
          </p:nvSpPr>
          <p:spPr>
            <a:xfrm>
              <a:off x="0" y="0"/>
              <a:ext cx="368852" cy="1199811"/>
            </a:xfrm>
            <a:custGeom>
              <a:avLst/>
              <a:gdLst/>
              <a:ahLst/>
              <a:cxnLst/>
              <a:rect l="l" t="t" r="r" b="b"/>
              <a:pathLst>
                <a:path w="368852" h="1199811" extrusionOk="0">
                  <a:moveTo>
                    <a:pt x="0" y="0"/>
                  </a:moveTo>
                  <a:lnTo>
                    <a:pt x="368852" y="0"/>
                  </a:lnTo>
                  <a:lnTo>
                    <a:pt x="368852" y="1199811"/>
                  </a:lnTo>
                  <a:lnTo>
                    <a:pt x="0" y="1199811"/>
                  </a:lnTo>
                  <a:close/>
                </a:path>
              </a:pathLst>
            </a:custGeom>
            <a:solidFill>
              <a:srgbClr val="CCCCCC"/>
            </a:solidFill>
            <a:ln>
              <a:noFill/>
            </a:ln>
          </p:spPr>
          <p:txBody>
            <a:bodyPr/>
            <a:lstStyle/>
            <a:p>
              <a:endParaRPr lang="en-ID"/>
            </a:p>
          </p:txBody>
        </p:sp>
        <p:sp>
          <p:nvSpPr>
            <p:cNvPr id="150" name="Google Shape;150;p15"/>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1" name="Google Shape;151;p15"/>
          <p:cNvSpPr txBox="1"/>
          <p:nvPr/>
        </p:nvSpPr>
        <p:spPr>
          <a:xfrm>
            <a:off x="4980992" y="1226059"/>
            <a:ext cx="7416941" cy="1132713"/>
          </a:xfrm>
          <a:prstGeom prst="rect">
            <a:avLst/>
          </a:prstGeom>
          <a:noFill/>
          <a:ln>
            <a:noFill/>
          </a:ln>
        </p:spPr>
        <p:txBody>
          <a:bodyPr spcFirstLastPara="1" wrap="square" lIns="0" tIns="0" rIns="0" bIns="0" anchor="t" anchorCtr="0">
            <a:spAutoFit/>
          </a:bodyPr>
          <a:lstStyle/>
          <a:p>
            <a:pPr marL="0" marR="0" lvl="0" indent="0" algn="ctr" rtl="0">
              <a:lnSpc>
                <a:spcPct val="138005"/>
              </a:lnSpc>
              <a:spcBef>
                <a:spcPts val="0"/>
              </a:spcBef>
              <a:spcAft>
                <a:spcPts val="0"/>
              </a:spcAft>
              <a:buNone/>
            </a:pPr>
            <a:r>
              <a:rPr lang="en-US" sz="6699" b="1" i="0" u="none" strike="noStrike" cap="none">
                <a:solidFill>
                  <a:srgbClr val="231F20"/>
                </a:solidFill>
                <a:latin typeface="Oswald"/>
                <a:ea typeface="Oswald"/>
                <a:cs typeface="Oswald"/>
                <a:sym typeface="Oswald"/>
              </a:rPr>
              <a:t>CONTENT</a:t>
            </a:r>
            <a:endParaRPr/>
          </a:p>
        </p:txBody>
      </p:sp>
      <p:sp>
        <p:nvSpPr>
          <p:cNvPr id="152" name="Google Shape;152;p15"/>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a:lstStyle/>
          <a:p>
            <a:endParaRPr lang="en-ID"/>
          </a:p>
        </p:txBody>
      </p:sp>
      <p:sp>
        <p:nvSpPr>
          <p:cNvPr id="153" name="Google Shape;153;p15"/>
          <p:cNvSpPr txBox="1"/>
          <p:nvPr/>
        </p:nvSpPr>
        <p:spPr>
          <a:xfrm>
            <a:off x="5231353" y="3225185"/>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01</a:t>
            </a:r>
            <a:endParaRPr/>
          </a:p>
        </p:txBody>
      </p:sp>
      <p:sp>
        <p:nvSpPr>
          <p:cNvPr id="154" name="Google Shape;154;p15"/>
          <p:cNvSpPr txBox="1"/>
          <p:nvPr/>
        </p:nvSpPr>
        <p:spPr>
          <a:xfrm>
            <a:off x="5231353" y="4022304"/>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02</a:t>
            </a:r>
            <a:endParaRPr/>
          </a:p>
        </p:txBody>
      </p:sp>
      <p:sp>
        <p:nvSpPr>
          <p:cNvPr id="155" name="Google Shape;155;p15"/>
          <p:cNvSpPr txBox="1"/>
          <p:nvPr/>
        </p:nvSpPr>
        <p:spPr>
          <a:xfrm>
            <a:off x="5231353" y="4903461"/>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03</a:t>
            </a:r>
            <a:endParaRPr/>
          </a:p>
        </p:txBody>
      </p:sp>
      <p:sp>
        <p:nvSpPr>
          <p:cNvPr id="156" name="Google Shape;156;p15"/>
          <p:cNvSpPr txBox="1"/>
          <p:nvPr/>
        </p:nvSpPr>
        <p:spPr>
          <a:xfrm>
            <a:off x="5231353" y="5700580"/>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04</a:t>
            </a:r>
            <a:endParaRPr/>
          </a:p>
        </p:txBody>
      </p:sp>
      <p:sp>
        <p:nvSpPr>
          <p:cNvPr id="157" name="Google Shape;157;p15"/>
          <p:cNvSpPr txBox="1"/>
          <p:nvPr/>
        </p:nvSpPr>
        <p:spPr>
          <a:xfrm>
            <a:off x="5250954" y="6492957"/>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05</a:t>
            </a:r>
            <a:endParaRPr/>
          </a:p>
        </p:txBody>
      </p:sp>
      <p:sp>
        <p:nvSpPr>
          <p:cNvPr id="158" name="Google Shape;158;p15"/>
          <p:cNvSpPr txBox="1"/>
          <p:nvPr/>
        </p:nvSpPr>
        <p:spPr>
          <a:xfrm>
            <a:off x="6607430" y="3333137"/>
            <a:ext cx="5790503"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b="0" i="0" u="none" strike="noStrike" cap="none">
                <a:solidFill>
                  <a:srgbClr val="231F20"/>
                </a:solidFill>
                <a:latin typeface="DM Sans"/>
                <a:ea typeface="DM Sans"/>
                <a:cs typeface="DM Sans"/>
                <a:sym typeface="DM Sans"/>
              </a:rPr>
              <a:t>BUSINESS UNDERSTANDING</a:t>
            </a:r>
            <a:endParaRPr/>
          </a:p>
        </p:txBody>
      </p:sp>
      <p:sp>
        <p:nvSpPr>
          <p:cNvPr id="159" name="Google Shape;159;p15"/>
          <p:cNvSpPr txBox="1"/>
          <p:nvPr/>
        </p:nvSpPr>
        <p:spPr>
          <a:xfrm>
            <a:off x="6607430" y="4127355"/>
            <a:ext cx="6076629"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b="0" i="0" u="none" strike="noStrike" cap="none">
                <a:solidFill>
                  <a:srgbClr val="231F20"/>
                </a:solidFill>
                <a:latin typeface="DM Sans"/>
                <a:ea typeface="DM Sans"/>
                <a:cs typeface="DM Sans"/>
                <a:sym typeface="DM Sans"/>
              </a:rPr>
              <a:t>DATA UNDERSTANDING</a:t>
            </a:r>
            <a:endParaRPr/>
          </a:p>
        </p:txBody>
      </p:sp>
      <p:sp>
        <p:nvSpPr>
          <p:cNvPr id="160" name="Google Shape;160;p15"/>
          <p:cNvSpPr txBox="1"/>
          <p:nvPr/>
        </p:nvSpPr>
        <p:spPr>
          <a:xfrm>
            <a:off x="6607430" y="5047445"/>
            <a:ext cx="5790503"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b="0" i="0" u="none" strike="noStrike" cap="none">
                <a:solidFill>
                  <a:srgbClr val="231F20"/>
                </a:solidFill>
                <a:latin typeface="DM Sans"/>
                <a:ea typeface="DM Sans"/>
                <a:cs typeface="DM Sans"/>
                <a:sym typeface="DM Sans"/>
              </a:rPr>
              <a:t>DATA PREPARATION</a:t>
            </a:r>
            <a:endParaRPr/>
          </a:p>
        </p:txBody>
      </p:sp>
      <p:sp>
        <p:nvSpPr>
          <p:cNvPr id="161" name="Google Shape;161;p15"/>
          <p:cNvSpPr txBox="1"/>
          <p:nvPr/>
        </p:nvSpPr>
        <p:spPr>
          <a:xfrm>
            <a:off x="6607430" y="5841663"/>
            <a:ext cx="6076629"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b="0" i="0" u="none" strike="noStrike" cap="none">
                <a:solidFill>
                  <a:srgbClr val="231F20"/>
                </a:solidFill>
                <a:latin typeface="DM Sans"/>
                <a:ea typeface="DM Sans"/>
                <a:cs typeface="DM Sans"/>
                <a:sym typeface="DM Sans"/>
              </a:rPr>
              <a:t>DATA ANALYSIS</a:t>
            </a:r>
            <a:endParaRPr/>
          </a:p>
        </p:txBody>
      </p:sp>
      <p:sp>
        <p:nvSpPr>
          <p:cNvPr id="162" name="Google Shape;162;p15"/>
          <p:cNvSpPr txBox="1"/>
          <p:nvPr/>
        </p:nvSpPr>
        <p:spPr>
          <a:xfrm>
            <a:off x="6607430" y="6642507"/>
            <a:ext cx="6076629" cy="418548"/>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b="0" i="0" u="none" strike="noStrike" cap="none">
                <a:solidFill>
                  <a:srgbClr val="231F20"/>
                </a:solidFill>
                <a:latin typeface="DM Sans"/>
                <a:ea typeface="DM Sans"/>
                <a:cs typeface="DM Sans"/>
                <a:sym typeface="DM Sans"/>
              </a:rPr>
              <a:t>DATA VISUALIZATION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391"/>
        <p:cNvGrpSpPr/>
        <p:nvPr/>
      </p:nvGrpSpPr>
      <p:grpSpPr>
        <a:xfrm>
          <a:off x="0" y="0"/>
          <a:ext cx="0" cy="0"/>
          <a:chOff x="0" y="0"/>
          <a:chExt cx="0" cy="0"/>
        </a:xfrm>
      </p:grpSpPr>
      <p:sp>
        <p:nvSpPr>
          <p:cNvPr id="392" name="Google Shape;392;p33"/>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393" name="Google Shape;393;p33"/>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394" name="Google Shape;394;p33"/>
          <p:cNvGrpSpPr/>
          <p:nvPr/>
        </p:nvGrpSpPr>
        <p:grpSpPr>
          <a:xfrm>
            <a:off x="-472069" y="-1669001"/>
            <a:ext cx="4782115" cy="3158431"/>
            <a:chOff x="0" y="-19050"/>
            <a:chExt cx="1259487" cy="831850"/>
          </a:xfrm>
        </p:grpSpPr>
        <p:sp>
          <p:nvSpPr>
            <p:cNvPr id="395" name="Google Shape;395;p33"/>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396" name="Google Shape;396;p3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7" name="Google Shape;397;p33"/>
          <p:cNvSpPr/>
          <p:nvPr/>
        </p:nvSpPr>
        <p:spPr>
          <a:xfrm>
            <a:off x="-1249087" y="1028700"/>
            <a:ext cx="2498173" cy="2498173"/>
          </a:xfrm>
          <a:custGeom>
            <a:avLst/>
            <a:gdLst/>
            <a:ahLst/>
            <a:cxnLst/>
            <a:rect l="l" t="t" r="r" b="b"/>
            <a:pathLst>
              <a:path w="2498173" h="2498173" extrusionOk="0">
                <a:moveTo>
                  <a:pt x="0" y="0"/>
                </a:moveTo>
                <a:lnTo>
                  <a:pt x="2498174" y="0"/>
                </a:lnTo>
                <a:lnTo>
                  <a:pt x="2498174"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398" name="Google Shape;398;p33"/>
          <p:cNvSpPr/>
          <p:nvPr/>
        </p:nvSpPr>
        <p:spPr>
          <a:xfrm>
            <a:off x="1219537" y="2837487"/>
            <a:ext cx="7680475" cy="5645216"/>
          </a:xfrm>
          <a:custGeom>
            <a:avLst/>
            <a:gdLst/>
            <a:ahLst/>
            <a:cxnLst/>
            <a:rect l="l" t="t" r="r" b="b"/>
            <a:pathLst>
              <a:path w="7680475" h="5645216" extrusionOk="0">
                <a:moveTo>
                  <a:pt x="0" y="0"/>
                </a:moveTo>
                <a:lnTo>
                  <a:pt x="7680474" y="0"/>
                </a:lnTo>
                <a:lnTo>
                  <a:pt x="7680474" y="5645216"/>
                </a:lnTo>
                <a:lnTo>
                  <a:pt x="0" y="5645216"/>
                </a:lnTo>
                <a:lnTo>
                  <a:pt x="0" y="0"/>
                </a:lnTo>
                <a:close/>
              </a:path>
            </a:pathLst>
          </a:custGeom>
          <a:blipFill rotWithShape="1">
            <a:blip r:embed="rId5">
              <a:alphaModFix/>
            </a:blip>
            <a:stretch>
              <a:fillRect l="-57462" t="-35536" r="-30471" b="-8290"/>
            </a:stretch>
          </a:blipFill>
          <a:ln>
            <a:noFill/>
          </a:ln>
        </p:spPr>
        <p:txBody>
          <a:bodyPr/>
          <a:lstStyle/>
          <a:p>
            <a:endParaRPr lang="en-ID"/>
          </a:p>
        </p:txBody>
      </p:sp>
      <p:sp>
        <p:nvSpPr>
          <p:cNvPr id="399" name="Google Shape;399;p33"/>
          <p:cNvSpPr/>
          <p:nvPr/>
        </p:nvSpPr>
        <p:spPr>
          <a:xfrm>
            <a:off x="9495715" y="3088798"/>
            <a:ext cx="8093825" cy="5142595"/>
          </a:xfrm>
          <a:custGeom>
            <a:avLst/>
            <a:gdLst/>
            <a:ahLst/>
            <a:cxnLst/>
            <a:rect l="l" t="t" r="r" b="b"/>
            <a:pathLst>
              <a:path w="8093825" h="5142595" extrusionOk="0">
                <a:moveTo>
                  <a:pt x="0" y="0"/>
                </a:moveTo>
                <a:lnTo>
                  <a:pt x="8093825" y="0"/>
                </a:lnTo>
                <a:lnTo>
                  <a:pt x="8093825" y="5142595"/>
                </a:lnTo>
                <a:lnTo>
                  <a:pt x="0" y="5142595"/>
                </a:lnTo>
                <a:lnTo>
                  <a:pt x="0" y="0"/>
                </a:lnTo>
                <a:close/>
              </a:path>
            </a:pathLst>
          </a:custGeom>
          <a:blipFill rotWithShape="1">
            <a:blip r:embed="rId6">
              <a:alphaModFix/>
            </a:blip>
            <a:stretch>
              <a:fillRect l="-71959" t="-86495" r="-76561" b="-33521"/>
            </a:stretch>
          </a:blipFill>
          <a:ln>
            <a:noFill/>
          </a:ln>
        </p:spPr>
        <p:txBody>
          <a:bodyPr/>
          <a:lstStyle/>
          <a:p>
            <a:endParaRPr lang="en-ID"/>
          </a:p>
        </p:txBody>
      </p:sp>
      <p:sp>
        <p:nvSpPr>
          <p:cNvPr id="400" name="Google Shape;400;p33"/>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01" name="Google Shape;401;p33"/>
          <p:cNvSpPr txBox="1"/>
          <p:nvPr/>
        </p:nvSpPr>
        <p:spPr>
          <a:xfrm>
            <a:off x="505977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DECISSION TREE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05"/>
        <p:cNvGrpSpPr/>
        <p:nvPr/>
      </p:nvGrpSpPr>
      <p:grpSpPr>
        <a:xfrm>
          <a:off x="0" y="0"/>
          <a:ext cx="0" cy="0"/>
          <a:chOff x="0" y="0"/>
          <a:chExt cx="0" cy="0"/>
        </a:xfrm>
      </p:grpSpPr>
      <p:sp>
        <p:nvSpPr>
          <p:cNvPr id="406" name="Google Shape;406;p34"/>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407" name="Google Shape;407;p34"/>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408" name="Google Shape;408;p34"/>
          <p:cNvGrpSpPr/>
          <p:nvPr/>
        </p:nvGrpSpPr>
        <p:grpSpPr>
          <a:xfrm>
            <a:off x="-472069" y="-1669001"/>
            <a:ext cx="4782115" cy="3158431"/>
            <a:chOff x="0" y="-19050"/>
            <a:chExt cx="1259487" cy="831850"/>
          </a:xfrm>
        </p:grpSpPr>
        <p:sp>
          <p:nvSpPr>
            <p:cNvPr id="409" name="Google Shape;409;p34"/>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10" name="Google Shape;410;p3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1" name="Google Shape;411;p34"/>
          <p:cNvSpPr/>
          <p:nvPr/>
        </p:nvSpPr>
        <p:spPr>
          <a:xfrm>
            <a:off x="7757139" y="9037913"/>
            <a:ext cx="2498173" cy="2498173"/>
          </a:xfrm>
          <a:custGeom>
            <a:avLst/>
            <a:gdLst/>
            <a:ahLst/>
            <a:cxnLst/>
            <a:rect l="l" t="t" r="r" b="b"/>
            <a:pathLst>
              <a:path w="2498173" h="2498173" extrusionOk="0">
                <a:moveTo>
                  <a:pt x="0" y="0"/>
                </a:moveTo>
                <a:lnTo>
                  <a:pt x="2498173" y="0"/>
                </a:lnTo>
                <a:lnTo>
                  <a:pt x="2498173" y="2498174"/>
                </a:lnTo>
                <a:lnTo>
                  <a:pt x="0" y="2498174"/>
                </a:lnTo>
                <a:lnTo>
                  <a:pt x="0" y="0"/>
                </a:lnTo>
                <a:close/>
              </a:path>
            </a:pathLst>
          </a:custGeom>
          <a:blipFill rotWithShape="1">
            <a:blip r:embed="rId4">
              <a:alphaModFix/>
            </a:blip>
            <a:stretch>
              <a:fillRect/>
            </a:stretch>
          </a:blipFill>
          <a:ln>
            <a:noFill/>
          </a:ln>
        </p:spPr>
        <p:txBody>
          <a:bodyPr/>
          <a:lstStyle/>
          <a:p>
            <a:endParaRPr lang="en-ID"/>
          </a:p>
        </p:txBody>
      </p:sp>
      <p:sp>
        <p:nvSpPr>
          <p:cNvPr id="412" name="Google Shape;412;p34"/>
          <p:cNvSpPr/>
          <p:nvPr/>
        </p:nvSpPr>
        <p:spPr>
          <a:xfrm>
            <a:off x="1028700" y="2770842"/>
            <a:ext cx="7977526" cy="5778506"/>
          </a:xfrm>
          <a:custGeom>
            <a:avLst/>
            <a:gdLst/>
            <a:ahLst/>
            <a:cxnLst/>
            <a:rect l="l" t="t" r="r" b="b"/>
            <a:pathLst>
              <a:path w="7977526" h="5778506" extrusionOk="0">
                <a:moveTo>
                  <a:pt x="0" y="0"/>
                </a:moveTo>
                <a:lnTo>
                  <a:pt x="7977526" y="0"/>
                </a:lnTo>
                <a:lnTo>
                  <a:pt x="7977526" y="5778506"/>
                </a:lnTo>
                <a:lnTo>
                  <a:pt x="0" y="5778506"/>
                </a:lnTo>
                <a:lnTo>
                  <a:pt x="0" y="0"/>
                </a:lnTo>
                <a:close/>
              </a:path>
            </a:pathLst>
          </a:custGeom>
          <a:blipFill rotWithShape="1">
            <a:blip r:embed="rId5">
              <a:alphaModFix/>
            </a:blip>
            <a:stretch>
              <a:fillRect l="-55672" t="-36938" r="-30641" b="-7741"/>
            </a:stretch>
          </a:blipFill>
          <a:ln>
            <a:noFill/>
          </a:ln>
        </p:spPr>
        <p:txBody>
          <a:bodyPr/>
          <a:lstStyle/>
          <a:p>
            <a:endParaRPr lang="en-ID"/>
          </a:p>
        </p:txBody>
      </p:sp>
      <p:sp>
        <p:nvSpPr>
          <p:cNvPr id="413" name="Google Shape;413;p34"/>
          <p:cNvSpPr/>
          <p:nvPr/>
        </p:nvSpPr>
        <p:spPr>
          <a:xfrm>
            <a:off x="9320110" y="2861985"/>
            <a:ext cx="8543774" cy="5741160"/>
          </a:xfrm>
          <a:custGeom>
            <a:avLst/>
            <a:gdLst/>
            <a:ahLst/>
            <a:cxnLst/>
            <a:rect l="l" t="t" r="r" b="b"/>
            <a:pathLst>
              <a:path w="8543774" h="5741160" extrusionOk="0">
                <a:moveTo>
                  <a:pt x="0" y="0"/>
                </a:moveTo>
                <a:lnTo>
                  <a:pt x="8543774" y="0"/>
                </a:lnTo>
                <a:lnTo>
                  <a:pt x="8543774" y="5741160"/>
                </a:lnTo>
                <a:lnTo>
                  <a:pt x="0" y="5741160"/>
                </a:lnTo>
                <a:lnTo>
                  <a:pt x="0" y="0"/>
                </a:lnTo>
                <a:close/>
              </a:path>
            </a:pathLst>
          </a:custGeom>
          <a:blipFill rotWithShape="1">
            <a:blip r:embed="rId6">
              <a:alphaModFix/>
            </a:blip>
            <a:stretch>
              <a:fillRect l="-75128" t="-82524" r="-82284" b="-32955"/>
            </a:stretch>
          </a:blipFill>
          <a:ln>
            <a:noFill/>
          </a:ln>
        </p:spPr>
        <p:txBody>
          <a:bodyPr/>
          <a:lstStyle/>
          <a:p>
            <a:endParaRPr lang="en-ID"/>
          </a:p>
        </p:txBody>
      </p:sp>
      <p:sp>
        <p:nvSpPr>
          <p:cNvPr id="414" name="Google Shape;414;p34"/>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15" name="Google Shape;415;p34"/>
          <p:cNvSpPr txBox="1"/>
          <p:nvPr/>
        </p:nvSpPr>
        <p:spPr>
          <a:xfrm>
            <a:off x="505977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NAIVE BAYES CLASSIFIER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19"/>
        <p:cNvGrpSpPr/>
        <p:nvPr/>
      </p:nvGrpSpPr>
      <p:grpSpPr>
        <a:xfrm>
          <a:off x="0" y="0"/>
          <a:ext cx="0" cy="0"/>
          <a:chOff x="0" y="0"/>
          <a:chExt cx="0" cy="0"/>
        </a:xfrm>
      </p:grpSpPr>
      <p:sp>
        <p:nvSpPr>
          <p:cNvPr id="420" name="Google Shape;420;p35"/>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421" name="Google Shape;421;p35"/>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422" name="Google Shape;422;p35"/>
          <p:cNvGrpSpPr/>
          <p:nvPr/>
        </p:nvGrpSpPr>
        <p:grpSpPr>
          <a:xfrm>
            <a:off x="-472069" y="-1669001"/>
            <a:ext cx="4782115" cy="3158431"/>
            <a:chOff x="0" y="-19050"/>
            <a:chExt cx="1259487" cy="831850"/>
          </a:xfrm>
        </p:grpSpPr>
        <p:sp>
          <p:nvSpPr>
            <p:cNvPr id="423" name="Google Shape;423;p35"/>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24" name="Google Shape;424;p35"/>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25" name="Google Shape;425;p35"/>
          <p:cNvSpPr/>
          <p:nvPr/>
        </p:nvSpPr>
        <p:spPr>
          <a:xfrm>
            <a:off x="16010213" y="7354059"/>
            <a:ext cx="2498173" cy="2498173"/>
          </a:xfrm>
          <a:custGeom>
            <a:avLst/>
            <a:gdLst/>
            <a:ahLst/>
            <a:cxnLst/>
            <a:rect l="l" t="t" r="r" b="b"/>
            <a:pathLst>
              <a:path w="2498173" h="2498173" extrusionOk="0">
                <a:moveTo>
                  <a:pt x="0" y="0"/>
                </a:moveTo>
                <a:lnTo>
                  <a:pt x="2498174" y="0"/>
                </a:lnTo>
                <a:lnTo>
                  <a:pt x="2498174"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426" name="Google Shape;426;p35"/>
          <p:cNvSpPr/>
          <p:nvPr/>
        </p:nvSpPr>
        <p:spPr>
          <a:xfrm>
            <a:off x="712685" y="2805344"/>
            <a:ext cx="7787404" cy="5709502"/>
          </a:xfrm>
          <a:custGeom>
            <a:avLst/>
            <a:gdLst/>
            <a:ahLst/>
            <a:cxnLst/>
            <a:rect l="l" t="t" r="r" b="b"/>
            <a:pathLst>
              <a:path w="7787404" h="5709502" extrusionOk="0">
                <a:moveTo>
                  <a:pt x="0" y="0"/>
                </a:moveTo>
                <a:lnTo>
                  <a:pt x="7787404" y="0"/>
                </a:lnTo>
                <a:lnTo>
                  <a:pt x="7787404" y="5709502"/>
                </a:lnTo>
                <a:lnTo>
                  <a:pt x="0" y="5709502"/>
                </a:lnTo>
                <a:lnTo>
                  <a:pt x="0" y="0"/>
                </a:lnTo>
                <a:close/>
              </a:path>
            </a:pathLst>
          </a:custGeom>
          <a:blipFill rotWithShape="1">
            <a:blip r:embed="rId5">
              <a:alphaModFix/>
            </a:blip>
            <a:stretch>
              <a:fillRect l="-53553" t="-32409" r="-27216" b="-6281"/>
            </a:stretch>
          </a:blipFill>
          <a:ln>
            <a:noFill/>
          </a:ln>
        </p:spPr>
        <p:txBody>
          <a:bodyPr/>
          <a:lstStyle/>
          <a:p>
            <a:endParaRPr lang="en-ID"/>
          </a:p>
        </p:txBody>
      </p:sp>
      <p:sp>
        <p:nvSpPr>
          <p:cNvPr id="427" name="Google Shape;427;p35"/>
          <p:cNvSpPr/>
          <p:nvPr/>
        </p:nvSpPr>
        <p:spPr>
          <a:xfrm>
            <a:off x="9006226" y="2805344"/>
            <a:ext cx="8855681" cy="5709502"/>
          </a:xfrm>
          <a:custGeom>
            <a:avLst/>
            <a:gdLst/>
            <a:ahLst/>
            <a:cxnLst/>
            <a:rect l="l" t="t" r="r" b="b"/>
            <a:pathLst>
              <a:path w="8855681" h="5709502" extrusionOk="0">
                <a:moveTo>
                  <a:pt x="0" y="0"/>
                </a:moveTo>
                <a:lnTo>
                  <a:pt x="8855681" y="0"/>
                </a:lnTo>
                <a:lnTo>
                  <a:pt x="8855681" y="5709502"/>
                </a:lnTo>
                <a:lnTo>
                  <a:pt x="0" y="5709502"/>
                </a:lnTo>
                <a:lnTo>
                  <a:pt x="0" y="0"/>
                </a:lnTo>
                <a:close/>
              </a:path>
            </a:pathLst>
          </a:custGeom>
          <a:blipFill rotWithShape="1">
            <a:blip r:embed="rId6">
              <a:alphaModFix/>
            </a:blip>
            <a:stretch>
              <a:fillRect l="-77243" t="-83305" r="-83274" b="-43988"/>
            </a:stretch>
          </a:blipFill>
          <a:ln>
            <a:noFill/>
          </a:ln>
        </p:spPr>
        <p:txBody>
          <a:bodyPr/>
          <a:lstStyle/>
          <a:p>
            <a:endParaRPr lang="en-ID"/>
          </a:p>
        </p:txBody>
      </p:sp>
      <p:sp>
        <p:nvSpPr>
          <p:cNvPr id="428" name="Google Shape;428;p35"/>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29" name="Google Shape;429;p35"/>
          <p:cNvSpPr txBox="1"/>
          <p:nvPr/>
        </p:nvSpPr>
        <p:spPr>
          <a:xfrm>
            <a:off x="505977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K-NEAREST NEIGHBOR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33"/>
        <p:cNvGrpSpPr/>
        <p:nvPr/>
      </p:nvGrpSpPr>
      <p:grpSpPr>
        <a:xfrm>
          <a:off x="0" y="0"/>
          <a:ext cx="0" cy="0"/>
          <a:chOff x="0" y="0"/>
          <a:chExt cx="0" cy="0"/>
        </a:xfrm>
      </p:grpSpPr>
      <p:sp>
        <p:nvSpPr>
          <p:cNvPr id="434" name="Google Shape;434;p36"/>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435" name="Google Shape;435;p36"/>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436" name="Google Shape;436;p36"/>
          <p:cNvGrpSpPr/>
          <p:nvPr/>
        </p:nvGrpSpPr>
        <p:grpSpPr>
          <a:xfrm>
            <a:off x="-472069" y="-1669001"/>
            <a:ext cx="4782115" cy="3158431"/>
            <a:chOff x="0" y="-19050"/>
            <a:chExt cx="1259487" cy="831850"/>
          </a:xfrm>
        </p:grpSpPr>
        <p:sp>
          <p:nvSpPr>
            <p:cNvPr id="437" name="Google Shape;437;p36"/>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38" name="Google Shape;438;p36"/>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9" name="Google Shape;439;p36"/>
          <p:cNvSpPr/>
          <p:nvPr/>
        </p:nvSpPr>
        <p:spPr>
          <a:xfrm>
            <a:off x="16010213" y="7354059"/>
            <a:ext cx="2498173" cy="2498173"/>
          </a:xfrm>
          <a:custGeom>
            <a:avLst/>
            <a:gdLst/>
            <a:ahLst/>
            <a:cxnLst/>
            <a:rect l="l" t="t" r="r" b="b"/>
            <a:pathLst>
              <a:path w="2498173" h="2498173" extrusionOk="0">
                <a:moveTo>
                  <a:pt x="0" y="0"/>
                </a:moveTo>
                <a:lnTo>
                  <a:pt x="2498174" y="0"/>
                </a:lnTo>
                <a:lnTo>
                  <a:pt x="2498174"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440" name="Google Shape;440;p36"/>
          <p:cNvSpPr/>
          <p:nvPr/>
        </p:nvSpPr>
        <p:spPr>
          <a:xfrm>
            <a:off x="1028700" y="2799536"/>
            <a:ext cx="7804025" cy="5803609"/>
          </a:xfrm>
          <a:custGeom>
            <a:avLst/>
            <a:gdLst/>
            <a:ahLst/>
            <a:cxnLst/>
            <a:rect l="l" t="t" r="r" b="b"/>
            <a:pathLst>
              <a:path w="7804025" h="5803609" extrusionOk="0">
                <a:moveTo>
                  <a:pt x="0" y="0"/>
                </a:moveTo>
                <a:lnTo>
                  <a:pt x="7804025" y="0"/>
                </a:lnTo>
                <a:lnTo>
                  <a:pt x="7804025" y="5803609"/>
                </a:lnTo>
                <a:lnTo>
                  <a:pt x="0" y="5803609"/>
                </a:lnTo>
                <a:lnTo>
                  <a:pt x="0" y="0"/>
                </a:lnTo>
                <a:close/>
              </a:path>
            </a:pathLst>
          </a:custGeom>
          <a:blipFill rotWithShape="1">
            <a:blip r:embed="rId5">
              <a:alphaModFix/>
            </a:blip>
            <a:stretch>
              <a:fillRect l="-60387" t="-37233" r="-31300" b="-7761"/>
            </a:stretch>
          </a:blipFill>
          <a:ln>
            <a:noFill/>
          </a:ln>
        </p:spPr>
        <p:txBody>
          <a:bodyPr/>
          <a:lstStyle/>
          <a:p>
            <a:endParaRPr lang="en-ID"/>
          </a:p>
        </p:txBody>
      </p:sp>
      <p:sp>
        <p:nvSpPr>
          <p:cNvPr id="441" name="Google Shape;441;p36"/>
          <p:cNvSpPr/>
          <p:nvPr/>
        </p:nvSpPr>
        <p:spPr>
          <a:xfrm>
            <a:off x="9144000" y="2944572"/>
            <a:ext cx="8719884" cy="5658574"/>
          </a:xfrm>
          <a:custGeom>
            <a:avLst/>
            <a:gdLst/>
            <a:ahLst/>
            <a:cxnLst/>
            <a:rect l="l" t="t" r="r" b="b"/>
            <a:pathLst>
              <a:path w="8719884" h="5658574" extrusionOk="0">
                <a:moveTo>
                  <a:pt x="0" y="0"/>
                </a:moveTo>
                <a:lnTo>
                  <a:pt x="8719884" y="0"/>
                </a:lnTo>
                <a:lnTo>
                  <a:pt x="8719884" y="5658573"/>
                </a:lnTo>
                <a:lnTo>
                  <a:pt x="0" y="5658573"/>
                </a:lnTo>
                <a:lnTo>
                  <a:pt x="0" y="0"/>
                </a:lnTo>
                <a:close/>
              </a:path>
            </a:pathLst>
          </a:custGeom>
          <a:blipFill rotWithShape="1">
            <a:blip r:embed="rId6">
              <a:alphaModFix/>
            </a:blip>
            <a:stretch>
              <a:fillRect l="-74359" t="-79518" r="-82452" b="-43079"/>
            </a:stretch>
          </a:blipFill>
          <a:ln>
            <a:noFill/>
          </a:ln>
        </p:spPr>
        <p:txBody>
          <a:bodyPr/>
          <a:lstStyle/>
          <a:p>
            <a:endParaRPr lang="en-ID"/>
          </a:p>
        </p:txBody>
      </p:sp>
      <p:sp>
        <p:nvSpPr>
          <p:cNvPr id="442" name="Google Shape;442;p36"/>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43" name="Google Shape;443;p36"/>
          <p:cNvSpPr txBox="1"/>
          <p:nvPr/>
        </p:nvSpPr>
        <p:spPr>
          <a:xfrm>
            <a:off x="5059774" y="952500"/>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RANDOM FOREST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47"/>
        <p:cNvGrpSpPr/>
        <p:nvPr/>
      </p:nvGrpSpPr>
      <p:grpSpPr>
        <a:xfrm>
          <a:off x="0" y="0"/>
          <a:ext cx="0" cy="0"/>
          <a:chOff x="0" y="0"/>
          <a:chExt cx="0" cy="0"/>
        </a:xfrm>
      </p:grpSpPr>
      <p:sp>
        <p:nvSpPr>
          <p:cNvPr id="448" name="Google Shape;448;p37"/>
          <p:cNvSpPr/>
          <p:nvPr/>
        </p:nvSpPr>
        <p:spPr>
          <a:xfrm rot="887923">
            <a:off x="-3905733" y="8335772"/>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449" name="Google Shape;449;p37"/>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450" name="Google Shape;450;p37"/>
          <p:cNvGrpSpPr/>
          <p:nvPr/>
        </p:nvGrpSpPr>
        <p:grpSpPr>
          <a:xfrm>
            <a:off x="-472069" y="-1669001"/>
            <a:ext cx="4782115" cy="3158431"/>
            <a:chOff x="0" y="-19050"/>
            <a:chExt cx="1259487" cy="831850"/>
          </a:xfrm>
        </p:grpSpPr>
        <p:sp>
          <p:nvSpPr>
            <p:cNvPr id="451" name="Google Shape;451;p37"/>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52" name="Google Shape;452;p37"/>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3" name="Google Shape;453;p37"/>
          <p:cNvSpPr/>
          <p:nvPr/>
        </p:nvSpPr>
        <p:spPr>
          <a:xfrm>
            <a:off x="15742034" y="7788827"/>
            <a:ext cx="2498173" cy="2498173"/>
          </a:xfrm>
          <a:custGeom>
            <a:avLst/>
            <a:gdLst/>
            <a:ahLst/>
            <a:cxnLst/>
            <a:rect l="l" t="t" r="r" b="b"/>
            <a:pathLst>
              <a:path w="2498173" h="2498173" extrusionOk="0">
                <a:moveTo>
                  <a:pt x="0" y="0"/>
                </a:moveTo>
                <a:lnTo>
                  <a:pt x="2498173" y="0"/>
                </a:lnTo>
                <a:lnTo>
                  <a:pt x="2498173"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graphicFrame>
        <p:nvGraphicFramePr>
          <p:cNvPr id="454" name="Google Shape;454;p37"/>
          <p:cNvGraphicFramePr/>
          <p:nvPr/>
        </p:nvGraphicFramePr>
        <p:xfrm>
          <a:off x="2604528" y="2988673"/>
          <a:ext cx="3000000" cy="3000000"/>
        </p:xfrm>
        <a:graphic>
          <a:graphicData uri="http://schemas.openxmlformats.org/drawingml/2006/table">
            <a:tbl>
              <a:tblPr>
                <a:noFill/>
                <a:tableStyleId>{689E9962-489E-4B09-AD71-7CC15FBADF56}</a:tableStyleId>
              </a:tblPr>
              <a:tblGrid>
                <a:gridCol w="4427300">
                  <a:extLst>
                    <a:ext uri="{9D8B030D-6E8A-4147-A177-3AD203B41FA5}">
                      <a16:colId xmlns:a16="http://schemas.microsoft.com/office/drawing/2014/main" val="20000"/>
                    </a:ext>
                  </a:extLst>
                </a:gridCol>
                <a:gridCol w="2675750">
                  <a:extLst>
                    <a:ext uri="{9D8B030D-6E8A-4147-A177-3AD203B41FA5}">
                      <a16:colId xmlns:a16="http://schemas.microsoft.com/office/drawing/2014/main" val="20001"/>
                    </a:ext>
                  </a:extLst>
                </a:gridCol>
                <a:gridCol w="2678725">
                  <a:extLst>
                    <a:ext uri="{9D8B030D-6E8A-4147-A177-3AD203B41FA5}">
                      <a16:colId xmlns:a16="http://schemas.microsoft.com/office/drawing/2014/main" val="20002"/>
                    </a:ext>
                  </a:extLst>
                </a:gridCol>
                <a:gridCol w="3297175">
                  <a:extLst>
                    <a:ext uri="{9D8B030D-6E8A-4147-A177-3AD203B41FA5}">
                      <a16:colId xmlns:a16="http://schemas.microsoft.com/office/drawing/2014/main" val="20003"/>
                    </a:ext>
                  </a:extLst>
                </a:gridCol>
              </a:tblGrid>
              <a:tr h="1496200">
                <a:tc>
                  <a:txBody>
                    <a:bodyPr/>
                    <a:lstStyle/>
                    <a:p>
                      <a:pPr marL="0" marR="0" lvl="0" indent="0" algn="ctr" rtl="0">
                        <a:lnSpc>
                          <a:spcPct val="140024"/>
                        </a:lnSpc>
                        <a:spcBef>
                          <a:spcPts val="0"/>
                        </a:spcBef>
                        <a:spcAft>
                          <a:spcPts val="0"/>
                        </a:spcAft>
                        <a:buNone/>
                      </a:pPr>
                      <a:r>
                        <a:rPr lang="en-US" sz="3253" b="1" u="none" strike="noStrike" cap="none">
                          <a:solidFill>
                            <a:srgbClr val="000000"/>
                          </a:solidFill>
                          <a:latin typeface="DM Sans"/>
                          <a:ea typeface="DM Sans"/>
                          <a:cs typeface="DM Sans"/>
                          <a:sym typeface="DM Sans"/>
                        </a:rPr>
                        <a:t>Model</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40000"/>
                        </a:lnSpc>
                        <a:spcBef>
                          <a:spcPts val="0"/>
                        </a:spcBef>
                        <a:spcAft>
                          <a:spcPts val="0"/>
                        </a:spcAft>
                        <a:buNone/>
                      </a:pPr>
                      <a:r>
                        <a:rPr lang="en-US" sz="3050" b="1" u="none" strike="noStrike" cap="none">
                          <a:solidFill>
                            <a:srgbClr val="000000"/>
                          </a:solidFill>
                          <a:latin typeface="DM Sans"/>
                          <a:ea typeface="DM Sans"/>
                          <a:cs typeface="DM Sans"/>
                          <a:sym typeface="DM Sans"/>
                        </a:rPr>
                        <a:t>Accuracy</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40000"/>
                        </a:lnSpc>
                        <a:spcBef>
                          <a:spcPts val="0"/>
                        </a:spcBef>
                        <a:spcAft>
                          <a:spcPts val="0"/>
                        </a:spcAft>
                        <a:buNone/>
                      </a:pPr>
                      <a:r>
                        <a:rPr lang="en-US" sz="3050" b="1" u="none" strike="noStrike" cap="none">
                          <a:solidFill>
                            <a:srgbClr val="000000"/>
                          </a:solidFill>
                          <a:latin typeface="DM Sans"/>
                          <a:ea typeface="DM Sans"/>
                          <a:cs typeface="DM Sans"/>
                          <a:sym typeface="DM Sans"/>
                        </a:rPr>
                        <a:t>Recall</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CCCCC"/>
                    </a:solidFill>
                  </a:tcPr>
                </a:tc>
                <a:tc>
                  <a:txBody>
                    <a:bodyPr/>
                    <a:lstStyle/>
                    <a:p>
                      <a:pPr marL="0" marR="0" lvl="0" indent="0" algn="ctr" rtl="0">
                        <a:lnSpc>
                          <a:spcPct val="140000"/>
                        </a:lnSpc>
                        <a:spcBef>
                          <a:spcPts val="0"/>
                        </a:spcBef>
                        <a:spcAft>
                          <a:spcPts val="0"/>
                        </a:spcAft>
                        <a:buNone/>
                      </a:pPr>
                      <a:r>
                        <a:rPr lang="en-US" sz="3050" b="1" u="none" strike="noStrike" cap="none">
                          <a:solidFill>
                            <a:srgbClr val="000000"/>
                          </a:solidFill>
                          <a:latin typeface="DM Sans"/>
                          <a:ea typeface="DM Sans"/>
                          <a:cs typeface="DM Sans"/>
                          <a:sym typeface="DM Sans"/>
                        </a:rPr>
                        <a:t>ROC AUC</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910600">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Regression Logistic</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0,9197</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0,0003</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0,5001</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910600">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Decission Tree</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0,8454</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0,1157</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0,5124</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910600">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Naive Bayes Classification</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0,8454</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0,1917</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0,5471</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910600">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K-Nearest Neghbor</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0,9136</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0,0154</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0,5037</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910600">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Random Forest</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0,9196</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0,016</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ctr" rtl="0">
                        <a:lnSpc>
                          <a:spcPct val="140031"/>
                        </a:lnSpc>
                        <a:spcBef>
                          <a:spcPts val="0"/>
                        </a:spcBef>
                        <a:spcAft>
                          <a:spcPts val="0"/>
                        </a:spcAft>
                        <a:buNone/>
                      </a:pPr>
                      <a:r>
                        <a:rPr lang="en-US" sz="2553" u="none" strike="noStrike" cap="none">
                          <a:solidFill>
                            <a:srgbClr val="000000"/>
                          </a:solidFill>
                          <a:latin typeface="DM Sans"/>
                          <a:ea typeface="DM Sans"/>
                          <a:cs typeface="DM Sans"/>
                          <a:sym typeface="DM Sans"/>
                        </a:rPr>
                        <a:t>0,5007</a:t>
                      </a:r>
                      <a:endParaRPr sz="1100" u="none" strike="noStrike" cap="none"/>
                    </a:p>
                  </a:txBody>
                  <a:tcPr marL="190500" marR="190500" marT="190500" marB="190500" anchor="ctr">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55" name="Google Shape;455;p37"/>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56" name="Google Shape;456;p37"/>
          <p:cNvSpPr txBox="1"/>
          <p:nvPr/>
        </p:nvSpPr>
        <p:spPr>
          <a:xfrm>
            <a:off x="5197548" y="2037204"/>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MODEL RECAP</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60"/>
        <p:cNvGrpSpPr/>
        <p:nvPr/>
      </p:nvGrpSpPr>
      <p:grpSpPr>
        <a:xfrm>
          <a:off x="0" y="0"/>
          <a:ext cx="0" cy="0"/>
          <a:chOff x="0" y="0"/>
          <a:chExt cx="0" cy="0"/>
        </a:xfrm>
      </p:grpSpPr>
      <p:sp>
        <p:nvSpPr>
          <p:cNvPr id="461" name="Google Shape;461;p38"/>
          <p:cNvSpPr/>
          <p:nvPr/>
        </p:nvSpPr>
        <p:spPr>
          <a:xfrm rot="887923">
            <a:off x="-3656351" y="786818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462" name="Google Shape;462;p38"/>
          <p:cNvSpPr/>
          <p:nvPr/>
        </p:nvSpPr>
        <p:spPr>
          <a:xfrm rot="887923">
            <a:off x="14347594" y="-3768294"/>
            <a:ext cx="7032580" cy="7216267"/>
          </a:xfrm>
          <a:custGeom>
            <a:avLst/>
            <a:gdLst/>
            <a:ahLst/>
            <a:cxnLst/>
            <a:rect l="l" t="t" r="r" b="b"/>
            <a:pathLst>
              <a:path w="7032580" h="7216267" extrusionOk="0">
                <a:moveTo>
                  <a:pt x="0" y="0"/>
                </a:moveTo>
                <a:lnTo>
                  <a:pt x="7032580" y="0"/>
                </a:lnTo>
                <a:lnTo>
                  <a:pt x="7032580" y="7216267"/>
                </a:lnTo>
                <a:lnTo>
                  <a:pt x="0" y="7216267"/>
                </a:lnTo>
                <a:lnTo>
                  <a:pt x="0" y="0"/>
                </a:lnTo>
                <a:close/>
              </a:path>
            </a:pathLst>
          </a:custGeom>
          <a:blipFill rotWithShape="1">
            <a:blip r:embed="rId3">
              <a:alphaModFix/>
            </a:blip>
            <a:stretch>
              <a:fillRect/>
            </a:stretch>
          </a:blipFill>
          <a:ln>
            <a:noFill/>
          </a:ln>
        </p:spPr>
        <p:txBody>
          <a:bodyPr/>
          <a:lstStyle/>
          <a:p>
            <a:endParaRPr lang="en-ID"/>
          </a:p>
        </p:txBody>
      </p:sp>
      <p:grpSp>
        <p:nvGrpSpPr>
          <p:cNvPr id="463" name="Google Shape;463;p38"/>
          <p:cNvGrpSpPr/>
          <p:nvPr/>
        </p:nvGrpSpPr>
        <p:grpSpPr>
          <a:xfrm>
            <a:off x="-472069" y="-1669001"/>
            <a:ext cx="4782115" cy="3158431"/>
            <a:chOff x="0" y="-19050"/>
            <a:chExt cx="1259487" cy="831850"/>
          </a:xfrm>
        </p:grpSpPr>
        <p:sp>
          <p:nvSpPr>
            <p:cNvPr id="464" name="Google Shape;464;p38"/>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65" name="Google Shape;465;p38"/>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6" name="Google Shape;466;p38"/>
          <p:cNvSpPr/>
          <p:nvPr/>
        </p:nvSpPr>
        <p:spPr>
          <a:xfrm>
            <a:off x="15057691" y="7354059"/>
            <a:ext cx="2498173" cy="2498173"/>
          </a:xfrm>
          <a:custGeom>
            <a:avLst/>
            <a:gdLst/>
            <a:ahLst/>
            <a:cxnLst/>
            <a:rect l="l" t="t" r="r" b="b"/>
            <a:pathLst>
              <a:path w="2498173" h="2498173" extrusionOk="0">
                <a:moveTo>
                  <a:pt x="0" y="0"/>
                </a:moveTo>
                <a:lnTo>
                  <a:pt x="2498173" y="0"/>
                </a:lnTo>
                <a:lnTo>
                  <a:pt x="2498173" y="2498173"/>
                </a:lnTo>
                <a:lnTo>
                  <a:pt x="0" y="2498173"/>
                </a:lnTo>
                <a:lnTo>
                  <a:pt x="0" y="0"/>
                </a:lnTo>
                <a:close/>
              </a:path>
            </a:pathLst>
          </a:custGeom>
          <a:blipFill rotWithShape="1">
            <a:blip r:embed="rId4">
              <a:alphaModFix/>
            </a:blip>
            <a:stretch>
              <a:fillRect/>
            </a:stretch>
          </a:blipFill>
          <a:ln>
            <a:noFill/>
          </a:ln>
        </p:spPr>
        <p:txBody>
          <a:bodyPr/>
          <a:lstStyle/>
          <a:p>
            <a:endParaRPr lang="en-ID"/>
          </a:p>
        </p:txBody>
      </p:sp>
      <p:sp>
        <p:nvSpPr>
          <p:cNvPr id="467" name="Google Shape;467;p38"/>
          <p:cNvSpPr/>
          <p:nvPr/>
        </p:nvSpPr>
        <p:spPr>
          <a:xfrm>
            <a:off x="3416864" y="3582159"/>
            <a:ext cx="12822835" cy="6238116"/>
          </a:xfrm>
          <a:custGeom>
            <a:avLst/>
            <a:gdLst/>
            <a:ahLst/>
            <a:cxnLst/>
            <a:rect l="l" t="t" r="r" b="b"/>
            <a:pathLst>
              <a:path w="12822835" h="6238116" extrusionOk="0">
                <a:moveTo>
                  <a:pt x="0" y="0"/>
                </a:moveTo>
                <a:lnTo>
                  <a:pt x="12822834" y="0"/>
                </a:lnTo>
                <a:lnTo>
                  <a:pt x="12822834" y="6238116"/>
                </a:lnTo>
                <a:lnTo>
                  <a:pt x="0" y="6238116"/>
                </a:lnTo>
                <a:lnTo>
                  <a:pt x="0" y="0"/>
                </a:lnTo>
                <a:close/>
              </a:path>
            </a:pathLst>
          </a:custGeom>
          <a:blipFill rotWithShape="1">
            <a:blip r:embed="rId5">
              <a:alphaModFix/>
            </a:blip>
            <a:stretch>
              <a:fillRect l="-28237" t="-47198" r="-7214" b="-9420"/>
            </a:stretch>
          </a:blipFill>
          <a:ln>
            <a:noFill/>
          </a:ln>
        </p:spPr>
        <p:txBody>
          <a:bodyPr/>
          <a:lstStyle/>
          <a:p>
            <a:endParaRPr lang="en-ID"/>
          </a:p>
        </p:txBody>
      </p:sp>
      <p:sp>
        <p:nvSpPr>
          <p:cNvPr id="468" name="Google Shape;468;p38"/>
          <p:cNvSpPr txBox="1"/>
          <p:nvPr/>
        </p:nvSpPr>
        <p:spPr>
          <a:xfrm>
            <a:off x="1918988" y="2326764"/>
            <a:ext cx="14601594" cy="1036320"/>
          </a:xfrm>
          <a:prstGeom prst="rect">
            <a:avLst/>
          </a:prstGeom>
          <a:noFill/>
          <a:ln>
            <a:noFill/>
          </a:ln>
        </p:spPr>
        <p:txBody>
          <a:bodyPr spcFirstLastPara="1" wrap="square" lIns="0" tIns="0" rIns="0" bIns="0" anchor="t" anchorCtr="0">
            <a:spAutoFit/>
          </a:bodyPr>
          <a:lstStyle/>
          <a:p>
            <a:pPr marL="647700" marR="0" lvl="1" indent="-323850" algn="just" rtl="0">
              <a:lnSpc>
                <a:spcPct val="138000"/>
              </a:lnSpc>
              <a:spcBef>
                <a:spcPts val="0"/>
              </a:spcBef>
              <a:spcAft>
                <a:spcPts val="0"/>
              </a:spcAft>
              <a:buClr>
                <a:srgbClr val="231F20"/>
              </a:buClr>
              <a:buSzPts val="3000"/>
              <a:buFont typeface="Arial"/>
              <a:buChar char="•"/>
            </a:pPr>
            <a:r>
              <a:rPr lang="en-US" sz="3000" b="0" i="0" u="none" strike="noStrike" cap="none">
                <a:solidFill>
                  <a:srgbClr val="231F20"/>
                </a:solidFill>
                <a:latin typeface="DM Sans"/>
                <a:ea typeface="DM Sans"/>
                <a:cs typeface="DM Sans"/>
                <a:sym typeface="DM Sans"/>
              </a:rPr>
              <a:t>Membuat prediksi data target menggunakan model terbaik yaitu Naive Bayes Classifier</a:t>
            </a:r>
            <a:endParaRPr/>
          </a:p>
        </p:txBody>
      </p:sp>
      <p:sp>
        <p:nvSpPr>
          <p:cNvPr id="469" name="Google Shape;469;p38"/>
          <p:cNvSpPr txBox="1"/>
          <p:nvPr/>
        </p:nvSpPr>
        <p:spPr>
          <a:xfrm>
            <a:off x="291267" y="81900"/>
            <a:ext cx="9537014" cy="512445"/>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PREPARATION</a:t>
            </a:r>
            <a:endParaRPr/>
          </a:p>
        </p:txBody>
      </p:sp>
      <p:sp>
        <p:nvSpPr>
          <p:cNvPr id="470" name="Google Shape;470;p38"/>
          <p:cNvSpPr txBox="1"/>
          <p:nvPr/>
        </p:nvSpPr>
        <p:spPr>
          <a:xfrm>
            <a:off x="5197548" y="1484754"/>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PREDICTION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474"/>
        <p:cNvGrpSpPr/>
        <p:nvPr/>
      </p:nvGrpSpPr>
      <p:grpSpPr>
        <a:xfrm>
          <a:off x="0" y="0"/>
          <a:ext cx="0" cy="0"/>
          <a:chOff x="0" y="0"/>
          <a:chExt cx="0" cy="0"/>
        </a:xfrm>
      </p:grpSpPr>
      <p:grpSp>
        <p:nvGrpSpPr>
          <p:cNvPr id="475" name="Google Shape;475;p39"/>
          <p:cNvGrpSpPr/>
          <p:nvPr/>
        </p:nvGrpSpPr>
        <p:grpSpPr>
          <a:xfrm>
            <a:off x="-2759643" y="-3368517"/>
            <a:ext cx="4937757" cy="4959890"/>
            <a:chOff x="1813" y="0"/>
            <a:chExt cx="809173" cy="812800"/>
          </a:xfrm>
        </p:grpSpPr>
        <p:sp>
          <p:nvSpPr>
            <p:cNvPr id="476" name="Google Shape;476;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9"/>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8" name="Google Shape;478;p39"/>
          <p:cNvGrpSpPr/>
          <p:nvPr/>
        </p:nvGrpSpPr>
        <p:grpSpPr>
          <a:xfrm>
            <a:off x="12136464" y="4248208"/>
            <a:ext cx="10173682" cy="10219284"/>
            <a:chOff x="1813" y="0"/>
            <a:chExt cx="809173" cy="812800"/>
          </a:xfrm>
        </p:grpSpPr>
        <p:sp>
          <p:nvSpPr>
            <p:cNvPr id="479" name="Google Shape;479;p39"/>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81" name="Google Shape;481;p39"/>
          <p:cNvSpPr/>
          <p:nvPr/>
        </p:nvSpPr>
        <p:spPr>
          <a:xfrm>
            <a:off x="-6639105" y="-5979128"/>
            <a:ext cx="12110389" cy="12426705"/>
          </a:xfrm>
          <a:custGeom>
            <a:avLst/>
            <a:gdLst/>
            <a:ahLst/>
            <a:cxnLst/>
            <a:rect l="l" t="t" r="r" b="b"/>
            <a:pathLst>
              <a:path w="12110389" h="12426705" extrusionOk="0">
                <a:moveTo>
                  <a:pt x="0" y="0"/>
                </a:moveTo>
                <a:lnTo>
                  <a:pt x="12110389" y="0"/>
                </a:lnTo>
                <a:lnTo>
                  <a:pt x="12110389" y="12426706"/>
                </a:lnTo>
                <a:lnTo>
                  <a:pt x="0" y="12426706"/>
                </a:lnTo>
                <a:lnTo>
                  <a:pt x="0" y="0"/>
                </a:lnTo>
                <a:close/>
              </a:path>
            </a:pathLst>
          </a:custGeom>
          <a:blipFill rotWithShape="1">
            <a:blip r:embed="rId3">
              <a:alphaModFix/>
            </a:blip>
            <a:stretch>
              <a:fillRect/>
            </a:stretch>
          </a:blipFill>
          <a:ln>
            <a:noFill/>
          </a:ln>
        </p:spPr>
        <p:txBody>
          <a:bodyPr/>
          <a:lstStyle/>
          <a:p>
            <a:endParaRPr lang="en-ID"/>
          </a:p>
        </p:txBody>
      </p:sp>
      <p:sp>
        <p:nvSpPr>
          <p:cNvPr id="482" name="Google Shape;482;p39"/>
          <p:cNvSpPr/>
          <p:nvPr/>
        </p:nvSpPr>
        <p:spPr>
          <a:xfrm rot="-3986589">
            <a:off x="5084777" y="6259532"/>
            <a:ext cx="9894000" cy="10152425"/>
          </a:xfrm>
          <a:custGeom>
            <a:avLst/>
            <a:gdLst/>
            <a:ahLst/>
            <a:cxnLst/>
            <a:rect l="l" t="t" r="r" b="b"/>
            <a:pathLst>
              <a:path w="9894000" h="10152425" extrusionOk="0">
                <a:moveTo>
                  <a:pt x="0" y="0"/>
                </a:moveTo>
                <a:lnTo>
                  <a:pt x="9894000" y="0"/>
                </a:lnTo>
                <a:lnTo>
                  <a:pt x="9894000" y="10152425"/>
                </a:lnTo>
                <a:lnTo>
                  <a:pt x="0" y="10152425"/>
                </a:lnTo>
                <a:lnTo>
                  <a:pt x="0" y="0"/>
                </a:lnTo>
                <a:close/>
              </a:path>
            </a:pathLst>
          </a:custGeom>
          <a:blipFill rotWithShape="1">
            <a:blip r:embed="rId3">
              <a:alphaModFix/>
            </a:blip>
            <a:stretch>
              <a:fillRect/>
            </a:stretch>
          </a:blipFill>
          <a:ln>
            <a:noFill/>
          </a:ln>
        </p:spPr>
        <p:txBody>
          <a:bodyPr/>
          <a:lstStyle/>
          <a:p>
            <a:endParaRPr lang="en-ID"/>
          </a:p>
        </p:txBody>
      </p:sp>
      <p:sp>
        <p:nvSpPr>
          <p:cNvPr id="483" name="Google Shape;483;p39"/>
          <p:cNvSpPr/>
          <p:nvPr/>
        </p:nvSpPr>
        <p:spPr>
          <a:xfrm>
            <a:off x="14065074" y="5816726"/>
            <a:ext cx="3541125" cy="3541125"/>
          </a:xfrm>
          <a:custGeom>
            <a:avLst/>
            <a:gdLst/>
            <a:ahLst/>
            <a:cxnLst/>
            <a:rect l="l" t="t" r="r" b="b"/>
            <a:pathLst>
              <a:path w="3541125" h="3541125" extrusionOk="0">
                <a:moveTo>
                  <a:pt x="0" y="0"/>
                </a:moveTo>
                <a:lnTo>
                  <a:pt x="3541124" y="0"/>
                </a:lnTo>
                <a:lnTo>
                  <a:pt x="3541124" y="3541124"/>
                </a:lnTo>
                <a:lnTo>
                  <a:pt x="0" y="3541124"/>
                </a:lnTo>
                <a:lnTo>
                  <a:pt x="0" y="0"/>
                </a:lnTo>
                <a:close/>
              </a:path>
            </a:pathLst>
          </a:custGeom>
          <a:blipFill rotWithShape="1">
            <a:blip r:embed="rId4">
              <a:alphaModFix/>
            </a:blip>
            <a:stretch>
              <a:fillRect/>
            </a:stretch>
          </a:blipFill>
          <a:ln>
            <a:noFill/>
          </a:ln>
        </p:spPr>
        <p:txBody>
          <a:bodyPr/>
          <a:lstStyle/>
          <a:p>
            <a:endParaRPr lang="en-ID"/>
          </a:p>
        </p:txBody>
      </p:sp>
      <p:sp>
        <p:nvSpPr>
          <p:cNvPr id="484" name="Google Shape;484;p39"/>
          <p:cNvSpPr txBox="1"/>
          <p:nvPr/>
        </p:nvSpPr>
        <p:spPr>
          <a:xfrm>
            <a:off x="2477521" y="2011459"/>
            <a:ext cx="10790825" cy="3420378"/>
          </a:xfrm>
          <a:prstGeom prst="rect">
            <a:avLst/>
          </a:prstGeom>
          <a:noFill/>
          <a:ln>
            <a:noFill/>
          </a:ln>
        </p:spPr>
        <p:txBody>
          <a:bodyPr spcFirstLastPara="1" wrap="square" lIns="0" tIns="0" rIns="0" bIns="0" anchor="t" anchorCtr="0">
            <a:spAutoFit/>
          </a:bodyPr>
          <a:lstStyle/>
          <a:p>
            <a:pPr marL="0" marR="0" lvl="0" indent="0" algn="ctr" rtl="0">
              <a:lnSpc>
                <a:spcPct val="138004"/>
              </a:lnSpc>
              <a:spcBef>
                <a:spcPts val="0"/>
              </a:spcBef>
              <a:spcAft>
                <a:spcPts val="0"/>
              </a:spcAft>
              <a:buNone/>
            </a:pPr>
            <a:r>
              <a:rPr lang="en-US" sz="9920" b="1" i="0" u="none" strike="noStrike" cap="none">
                <a:solidFill>
                  <a:srgbClr val="FFFFFF"/>
                </a:solidFill>
                <a:latin typeface="Oswald"/>
                <a:ea typeface="Oswald"/>
                <a:cs typeface="Oswald"/>
                <a:sym typeface="Oswald"/>
              </a:rPr>
              <a:t>DATA </a:t>
            </a:r>
            <a:endParaRPr/>
          </a:p>
          <a:p>
            <a:pPr marL="0" marR="0" lvl="0" indent="0" algn="ctr" rtl="0">
              <a:lnSpc>
                <a:spcPct val="138000"/>
              </a:lnSpc>
              <a:spcBef>
                <a:spcPts val="0"/>
              </a:spcBef>
              <a:spcAft>
                <a:spcPts val="0"/>
              </a:spcAft>
              <a:buNone/>
            </a:pPr>
            <a:r>
              <a:rPr lang="en-US" sz="10000" b="1" i="0" u="none" strike="noStrike" cap="none">
                <a:solidFill>
                  <a:srgbClr val="FFFFFF"/>
                </a:solidFill>
                <a:latin typeface="Oswald"/>
                <a:ea typeface="Oswald"/>
                <a:cs typeface="Oswald"/>
                <a:sym typeface="Oswald"/>
              </a:rPr>
              <a:t>VISUALIZATION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488"/>
        <p:cNvGrpSpPr/>
        <p:nvPr/>
      </p:nvGrpSpPr>
      <p:grpSpPr>
        <a:xfrm>
          <a:off x="0" y="0"/>
          <a:ext cx="0" cy="0"/>
          <a:chOff x="0" y="0"/>
          <a:chExt cx="0" cy="0"/>
        </a:xfrm>
      </p:grpSpPr>
      <p:sp>
        <p:nvSpPr>
          <p:cNvPr id="489" name="Google Shape;489;p40"/>
          <p:cNvSpPr/>
          <p:nvPr/>
        </p:nvSpPr>
        <p:spPr>
          <a:xfrm rot="7659121">
            <a:off x="-4124791" y="6372717"/>
            <a:ext cx="7629294" cy="7828566"/>
          </a:xfrm>
          <a:custGeom>
            <a:avLst/>
            <a:gdLst/>
            <a:ahLst/>
            <a:cxnLst/>
            <a:rect l="l" t="t" r="r" b="b"/>
            <a:pathLst>
              <a:path w="7629294" h="7828566" extrusionOk="0">
                <a:moveTo>
                  <a:pt x="0" y="0"/>
                </a:moveTo>
                <a:lnTo>
                  <a:pt x="7629293" y="0"/>
                </a:lnTo>
                <a:lnTo>
                  <a:pt x="7629293" y="7828566"/>
                </a:lnTo>
                <a:lnTo>
                  <a:pt x="0" y="7828566"/>
                </a:lnTo>
                <a:lnTo>
                  <a:pt x="0" y="0"/>
                </a:lnTo>
                <a:close/>
              </a:path>
            </a:pathLst>
          </a:custGeom>
          <a:blipFill rotWithShape="1">
            <a:blip r:embed="rId3">
              <a:alphaModFix/>
            </a:blip>
            <a:stretch>
              <a:fillRect/>
            </a:stretch>
          </a:blipFill>
          <a:ln>
            <a:noFill/>
          </a:ln>
        </p:spPr>
        <p:txBody>
          <a:bodyPr/>
          <a:lstStyle/>
          <a:p>
            <a:endParaRPr lang="en-ID"/>
          </a:p>
        </p:txBody>
      </p:sp>
      <p:sp>
        <p:nvSpPr>
          <p:cNvPr id="490" name="Google Shape;490;p40"/>
          <p:cNvSpPr/>
          <p:nvPr/>
        </p:nvSpPr>
        <p:spPr>
          <a:xfrm rot="2016048">
            <a:off x="11884568" y="-457858"/>
            <a:ext cx="10749463" cy="2687366"/>
          </a:xfrm>
          <a:custGeom>
            <a:avLst/>
            <a:gdLst/>
            <a:ahLst/>
            <a:cxnLst/>
            <a:rect l="l" t="t" r="r" b="b"/>
            <a:pathLst>
              <a:path w="10749463" h="2687366" extrusionOk="0">
                <a:moveTo>
                  <a:pt x="0" y="0"/>
                </a:moveTo>
                <a:lnTo>
                  <a:pt x="10749464" y="0"/>
                </a:lnTo>
                <a:lnTo>
                  <a:pt x="10749464" y="2687366"/>
                </a:lnTo>
                <a:lnTo>
                  <a:pt x="0" y="2687366"/>
                </a:lnTo>
                <a:lnTo>
                  <a:pt x="0" y="0"/>
                </a:lnTo>
                <a:close/>
              </a:path>
            </a:pathLst>
          </a:custGeom>
          <a:blipFill rotWithShape="1">
            <a:blip r:embed="rId4">
              <a:alphaModFix/>
            </a:blip>
            <a:stretch>
              <a:fillRect/>
            </a:stretch>
          </a:blipFill>
          <a:ln>
            <a:noFill/>
          </a:ln>
        </p:spPr>
        <p:txBody>
          <a:bodyPr/>
          <a:lstStyle/>
          <a:p>
            <a:endParaRPr lang="en-ID"/>
          </a:p>
        </p:txBody>
      </p:sp>
      <p:grpSp>
        <p:nvGrpSpPr>
          <p:cNvPr id="491" name="Google Shape;491;p40"/>
          <p:cNvGrpSpPr/>
          <p:nvPr/>
        </p:nvGrpSpPr>
        <p:grpSpPr>
          <a:xfrm>
            <a:off x="-310144" y="-1564226"/>
            <a:ext cx="4782115" cy="3158431"/>
            <a:chOff x="0" y="-19050"/>
            <a:chExt cx="1259487" cy="831850"/>
          </a:xfrm>
        </p:grpSpPr>
        <p:sp>
          <p:nvSpPr>
            <p:cNvPr id="492" name="Google Shape;492;p40"/>
            <p:cNvSpPr/>
            <p:nvPr/>
          </p:nvSpPr>
          <p:spPr>
            <a:xfrm>
              <a:off x="0" y="0"/>
              <a:ext cx="1259487" cy="626231"/>
            </a:xfrm>
            <a:custGeom>
              <a:avLst/>
              <a:gdLst/>
              <a:ahLst/>
              <a:cxnLst/>
              <a:rect l="l" t="t" r="r" b="b"/>
              <a:pathLst>
                <a:path w="1259487" h="626231" extrusionOk="0">
                  <a:moveTo>
                    <a:pt x="0" y="0"/>
                  </a:moveTo>
                  <a:lnTo>
                    <a:pt x="1259487" y="0"/>
                  </a:lnTo>
                  <a:lnTo>
                    <a:pt x="1259487" y="626231"/>
                  </a:lnTo>
                  <a:lnTo>
                    <a:pt x="0" y="626231"/>
                  </a:lnTo>
                  <a:close/>
                </a:path>
              </a:pathLst>
            </a:custGeom>
            <a:solidFill>
              <a:srgbClr val="CCCCCC"/>
            </a:solidFill>
            <a:ln>
              <a:noFill/>
            </a:ln>
          </p:spPr>
          <p:txBody>
            <a:bodyPr/>
            <a:lstStyle/>
            <a:p>
              <a:endParaRPr lang="en-ID"/>
            </a:p>
          </p:txBody>
        </p:sp>
        <p:sp>
          <p:nvSpPr>
            <p:cNvPr id="493" name="Google Shape;493;p40"/>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4" name="Google Shape;494;p40"/>
          <p:cNvSpPr/>
          <p:nvPr/>
        </p:nvSpPr>
        <p:spPr>
          <a:xfrm>
            <a:off x="3768422" y="962025"/>
            <a:ext cx="11079370" cy="8522576"/>
          </a:xfrm>
          <a:custGeom>
            <a:avLst/>
            <a:gdLst/>
            <a:ahLst/>
            <a:cxnLst/>
            <a:rect l="l" t="t" r="r" b="b"/>
            <a:pathLst>
              <a:path w="11079370" h="8522576" extrusionOk="0">
                <a:moveTo>
                  <a:pt x="0" y="0"/>
                </a:moveTo>
                <a:lnTo>
                  <a:pt x="11079370" y="0"/>
                </a:lnTo>
                <a:lnTo>
                  <a:pt x="11079370" y="8522576"/>
                </a:lnTo>
                <a:lnTo>
                  <a:pt x="0" y="8522576"/>
                </a:lnTo>
                <a:lnTo>
                  <a:pt x="0" y="0"/>
                </a:lnTo>
                <a:close/>
              </a:path>
            </a:pathLst>
          </a:custGeom>
          <a:blipFill rotWithShape="1">
            <a:blip r:embed="rId5">
              <a:alphaModFix/>
            </a:blip>
            <a:stretch>
              <a:fillRect l="-25610" t="-11891" r="-29025" b="-1188"/>
            </a:stretch>
          </a:blipFill>
          <a:ln>
            <a:noFill/>
          </a:ln>
        </p:spPr>
        <p:txBody>
          <a:bodyPr/>
          <a:lstStyle/>
          <a:p>
            <a:endParaRPr lang="en-ID"/>
          </a:p>
        </p:txBody>
      </p:sp>
      <p:sp>
        <p:nvSpPr>
          <p:cNvPr id="495" name="Google Shape;495;p40"/>
          <p:cNvSpPr/>
          <p:nvPr/>
        </p:nvSpPr>
        <p:spPr>
          <a:xfrm>
            <a:off x="15730372" y="8693405"/>
            <a:ext cx="2071281" cy="1129790"/>
          </a:xfrm>
          <a:custGeom>
            <a:avLst/>
            <a:gdLst/>
            <a:ahLst/>
            <a:cxnLst/>
            <a:rect l="l" t="t" r="r" b="b"/>
            <a:pathLst>
              <a:path w="2071281" h="1129790" extrusionOk="0">
                <a:moveTo>
                  <a:pt x="0" y="0"/>
                </a:moveTo>
                <a:lnTo>
                  <a:pt x="2071282" y="0"/>
                </a:lnTo>
                <a:lnTo>
                  <a:pt x="2071282" y="1129790"/>
                </a:lnTo>
                <a:lnTo>
                  <a:pt x="0" y="1129790"/>
                </a:lnTo>
                <a:lnTo>
                  <a:pt x="0" y="0"/>
                </a:lnTo>
                <a:close/>
              </a:path>
            </a:pathLst>
          </a:custGeom>
          <a:blipFill rotWithShape="1">
            <a:blip r:embed="rId6">
              <a:alphaModFix/>
            </a:blip>
            <a:stretch>
              <a:fillRect/>
            </a:stretch>
          </a:blipFill>
          <a:ln>
            <a:noFill/>
          </a:ln>
        </p:spPr>
        <p:txBody>
          <a:bodyPr/>
          <a:lstStyle/>
          <a:p>
            <a:endParaRPr lang="en-ID"/>
          </a:p>
        </p:txBody>
      </p:sp>
      <p:sp>
        <p:nvSpPr>
          <p:cNvPr id="496" name="Google Shape;496;p40"/>
          <p:cNvSpPr txBox="1"/>
          <p:nvPr/>
        </p:nvSpPr>
        <p:spPr>
          <a:xfrm>
            <a:off x="-4607290" y="91680"/>
            <a:ext cx="13617940" cy="51244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VISUALIZATION</a:t>
            </a:r>
            <a:endParaRPr/>
          </a:p>
        </p:txBody>
      </p:sp>
      <p:sp>
        <p:nvSpPr>
          <p:cNvPr id="497" name="Google Shape;497;p40"/>
          <p:cNvSpPr txBox="1"/>
          <p:nvPr/>
        </p:nvSpPr>
        <p:spPr>
          <a:xfrm>
            <a:off x="3768422" y="9661361"/>
            <a:ext cx="11079370" cy="544918"/>
          </a:xfrm>
          <a:prstGeom prst="rect">
            <a:avLst/>
          </a:prstGeom>
          <a:noFill/>
          <a:ln>
            <a:noFill/>
          </a:ln>
        </p:spPr>
        <p:txBody>
          <a:bodyPr spcFirstLastPara="1" wrap="square" lIns="0" tIns="0" rIns="0" bIns="0" anchor="t" anchorCtr="0">
            <a:spAutoFit/>
          </a:bodyPr>
          <a:lstStyle/>
          <a:p>
            <a:pPr marL="0" marR="0" lvl="0" indent="0" algn="ctr" rtl="0">
              <a:lnSpc>
                <a:spcPct val="138007"/>
              </a:lnSpc>
              <a:spcBef>
                <a:spcPts val="0"/>
              </a:spcBef>
              <a:spcAft>
                <a:spcPts val="0"/>
              </a:spcAft>
              <a:buNone/>
            </a:pPr>
            <a:r>
              <a:rPr lang="en-US" sz="1576" b="0" i="0" u="none" strike="noStrike" cap="none">
                <a:solidFill>
                  <a:srgbClr val="231F20"/>
                </a:solidFill>
                <a:latin typeface="DM Sans"/>
                <a:ea typeface="DM Sans"/>
                <a:cs typeface="DM Sans"/>
                <a:sym typeface="DM Sans"/>
              </a:rPr>
              <a:t>https://lookerstudio.google.com/u/0/reporting/7b65a556-98b1-4b5c-bf9c-cff4ba3cf863/page/DDUMC</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41"/>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sp>
        <p:nvSpPr>
          <p:cNvPr id="503" name="Google Shape;503;p41"/>
          <p:cNvSpPr/>
          <p:nvPr/>
        </p:nvSpPr>
        <p:spPr>
          <a:xfrm rot="-10580377">
            <a:off x="10884867" y="-9309963"/>
            <a:ext cx="24036383" cy="24664199"/>
          </a:xfrm>
          <a:custGeom>
            <a:avLst/>
            <a:gdLst/>
            <a:ahLst/>
            <a:cxnLst/>
            <a:rect l="l" t="t" r="r" b="b"/>
            <a:pathLst>
              <a:path w="24036383" h="24664199" extrusionOk="0">
                <a:moveTo>
                  <a:pt x="0" y="0"/>
                </a:moveTo>
                <a:lnTo>
                  <a:pt x="24036383" y="0"/>
                </a:lnTo>
                <a:lnTo>
                  <a:pt x="24036383" y="24664198"/>
                </a:lnTo>
                <a:lnTo>
                  <a:pt x="0" y="24664198"/>
                </a:lnTo>
                <a:lnTo>
                  <a:pt x="0" y="0"/>
                </a:lnTo>
                <a:close/>
              </a:path>
            </a:pathLst>
          </a:custGeom>
          <a:blipFill rotWithShape="1">
            <a:blip r:embed="rId4">
              <a:alphaModFix/>
            </a:blip>
            <a:stretch>
              <a:fillRect/>
            </a:stretch>
          </a:blipFill>
          <a:ln>
            <a:noFill/>
          </a:ln>
        </p:spPr>
        <p:txBody>
          <a:bodyPr/>
          <a:lstStyle/>
          <a:p>
            <a:endParaRPr lang="en-ID"/>
          </a:p>
        </p:txBody>
      </p:sp>
      <p:sp>
        <p:nvSpPr>
          <p:cNvPr id="504" name="Google Shape;504;p41"/>
          <p:cNvSpPr txBox="1"/>
          <p:nvPr/>
        </p:nvSpPr>
        <p:spPr>
          <a:xfrm>
            <a:off x="1686644" y="4265469"/>
            <a:ext cx="8097687" cy="1594138"/>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9431" b="1" i="0" u="none" strike="noStrike" cap="none">
                <a:solidFill>
                  <a:srgbClr val="231F20"/>
                </a:solidFill>
                <a:latin typeface="Oswald"/>
                <a:ea typeface="Oswald"/>
                <a:cs typeface="Oswald"/>
                <a:sym typeface="Oswald"/>
              </a:rPr>
              <a:t>THANK YOU!</a:t>
            </a:r>
            <a:endParaRPr/>
          </a:p>
        </p:txBody>
      </p:sp>
      <p:sp>
        <p:nvSpPr>
          <p:cNvPr id="505" name="Google Shape;505;p41"/>
          <p:cNvSpPr/>
          <p:nvPr/>
        </p:nvSpPr>
        <p:spPr>
          <a:xfrm flipH="1">
            <a:off x="-4254153" y="7476061"/>
            <a:ext cx="11881594" cy="3564478"/>
          </a:xfrm>
          <a:custGeom>
            <a:avLst/>
            <a:gdLst/>
            <a:ahLst/>
            <a:cxnLst/>
            <a:rect l="l" t="t" r="r" b="b"/>
            <a:pathLst>
              <a:path w="11881594" h="3564478" extrusionOk="0">
                <a:moveTo>
                  <a:pt x="11881594" y="0"/>
                </a:moveTo>
                <a:lnTo>
                  <a:pt x="0" y="0"/>
                </a:lnTo>
                <a:lnTo>
                  <a:pt x="0" y="3564478"/>
                </a:lnTo>
                <a:lnTo>
                  <a:pt x="11881594" y="3564478"/>
                </a:lnTo>
                <a:lnTo>
                  <a:pt x="11881594" y="0"/>
                </a:lnTo>
                <a:close/>
              </a:path>
            </a:pathLst>
          </a:custGeom>
          <a:blipFill rotWithShape="1">
            <a:blip r:embed="rId5">
              <a:alphaModFix/>
            </a:blip>
            <a:stretch>
              <a:fillRect/>
            </a:stretch>
          </a:blipFill>
          <a:ln>
            <a:noFill/>
          </a:ln>
        </p:spPr>
        <p:txBody>
          <a:bodyPr/>
          <a:lstStyle/>
          <a:p>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66"/>
        <p:cNvGrpSpPr/>
        <p:nvPr/>
      </p:nvGrpSpPr>
      <p:grpSpPr>
        <a:xfrm>
          <a:off x="0" y="0"/>
          <a:ext cx="0" cy="0"/>
          <a:chOff x="0" y="0"/>
          <a:chExt cx="0" cy="0"/>
        </a:xfrm>
      </p:grpSpPr>
      <p:grpSp>
        <p:nvGrpSpPr>
          <p:cNvPr id="167" name="Google Shape;167;p16"/>
          <p:cNvGrpSpPr/>
          <p:nvPr/>
        </p:nvGrpSpPr>
        <p:grpSpPr>
          <a:xfrm>
            <a:off x="-2759643" y="-3368517"/>
            <a:ext cx="4937757" cy="4959890"/>
            <a:chOff x="1813" y="0"/>
            <a:chExt cx="809173" cy="812800"/>
          </a:xfrm>
        </p:grpSpPr>
        <p:sp>
          <p:nvSpPr>
            <p:cNvPr id="168" name="Google Shape;168;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6"/>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6"/>
          <p:cNvGrpSpPr/>
          <p:nvPr/>
        </p:nvGrpSpPr>
        <p:grpSpPr>
          <a:xfrm>
            <a:off x="12136464" y="4248208"/>
            <a:ext cx="10173682" cy="10219284"/>
            <a:chOff x="1813" y="0"/>
            <a:chExt cx="809173" cy="812800"/>
          </a:xfrm>
        </p:grpSpPr>
        <p:sp>
          <p:nvSpPr>
            <p:cNvPr id="171" name="Google Shape;171;p16"/>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6"/>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6"/>
          <p:cNvSpPr/>
          <p:nvPr/>
        </p:nvSpPr>
        <p:spPr>
          <a:xfrm>
            <a:off x="-6639105" y="-5979128"/>
            <a:ext cx="12110389" cy="12426705"/>
          </a:xfrm>
          <a:custGeom>
            <a:avLst/>
            <a:gdLst/>
            <a:ahLst/>
            <a:cxnLst/>
            <a:rect l="l" t="t" r="r" b="b"/>
            <a:pathLst>
              <a:path w="12110389" h="12426705" extrusionOk="0">
                <a:moveTo>
                  <a:pt x="0" y="0"/>
                </a:moveTo>
                <a:lnTo>
                  <a:pt x="12110389" y="0"/>
                </a:lnTo>
                <a:lnTo>
                  <a:pt x="12110389" y="12426706"/>
                </a:lnTo>
                <a:lnTo>
                  <a:pt x="0" y="12426706"/>
                </a:lnTo>
                <a:lnTo>
                  <a:pt x="0" y="0"/>
                </a:lnTo>
                <a:close/>
              </a:path>
            </a:pathLst>
          </a:custGeom>
          <a:blipFill rotWithShape="1">
            <a:blip r:embed="rId3">
              <a:alphaModFix/>
            </a:blip>
            <a:stretch>
              <a:fillRect/>
            </a:stretch>
          </a:blipFill>
          <a:ln>
            <a:noFill/>
          </a:ln>
        </p:spPr>
        <p:txBody>
          <a:bodyPr/>
          <a:lstStyle/>
          <a:p>
            <a:endParaRPr lang="en-ID"/>
          </a:p>
        </p:txBody>
      </p:sp>
      <p:sp>
        <p:nvSpPr>
          <p:cNvPr id="174" name="Google Shape;174;p16"/>
          <p:cNvSpPr/>
          <p:nvPr/>
        </p:nvSpPr>
        <p:spPr>
          <a:xfrm rot="-3986589">
            <a:off x="5084777" y="6259532"/>
            <a:ext cx="9894000" cy="10152425"/>
          </a:xfrm>
          <a:custGeom>
            <a:avLst/>
            <a:gdLst/>
            <a:ahLst/>
            <a:cxnLst/>
            <a:rect l="l" t="t" r="r" b="b"/>
            <a:pathLst>
              <a:path w="9894000" h="10152425" extrusionOk="0">
                <a:moveTo>
                  <a:pt x="0" y="0"/>
                </a:moveTo>
                <a:lnTo>
                  <a:pt x="9894000" y="0"/>
                </a:lnTo>
                <a:lnTo>
                  <a:pt x="9894000" y="10152425"/>
                </a:lnTo>
                <a:lnTo>
                  <a:pt x="0" y="10152425"/>
                </a:lnTo>
                <a:lnTo>
                  <a:pt x="0" y="0"/>
                </a:lnTo>
                <a:close/>
              </a:path>
            </a:pathLst>
          </a:custGeom>
          <a:blipFill rotWithShape="1">
            <a:blip r:embed="rId3">
              <a:alphaModFix/>
            </a:blip>
            <a:stretch>
              <a:fillRect/>
            </a:stretch>
          </a:blipFill>
          <a:ln>
            <a:noFill/>
          </a:ln>
        </p:spPr>
        <p:txBody>
          <a:bodyPr/>
          <a:lstStyle/>
          <a:p>
            <a:endParaRPr lang="en-ID"/>
          </a:p>
        </p:txBody>
      </p:sp>
      <p:sp>
        <p:nvSpPr>
          <p:cNvPr id="175" name="Google Shape;175;p16"/>
          <p:cNvSpPr txBox="1"/>
          <p:nvPr/>
        </p:nvSpPr>
        <p:spPr>
          <a:xfrm>
            <a:off x="2765858" y="1723122"/>
            <a:ext cx="10790825" cy="3420378"/>
          </a:xfrm>
          <a:prstGeom prst="rect">
            <a:avLst/>
          </a:prstGeom>
          <a:noFill/>
          <a:ln>
            <a:noFill/>
          </a:ln>
        </p:spPr>
        <p:txBody>
          <a:bodyPr spcFirstLastPara="1" wrap="square" lIns="0" tIns="0" rIns="0" bIns="0" anchor="t" anchorCtr="0">
            <a:spAutoFit/>
          </a:bodyPr>
          <a:lstStyle/>
          <a:p>
            <a:pPr marL="0" marR="0" lvl="0" indent="0" algn="l" rtl="0">
              <a:lnSpc>
                <a:spcPct val="138004"/>
              </a:lnSpc>
              <a:spcBef>
                <a:spcPts val="0"/>
              </a:spcBef>
              <a:spcAft>
                <a:spcPts val="0"/>
              </a:spcAft>
              <a:buNone/>
            </a:pPr>
            <a:r>
              <a:rPr lang="en-US" sz="9920" b="1" i="0" u="none" strike="noStrike" cap="none">
                <a:solidFill>
                  <a:srgbClr val="FFFFFF"/>
                </a:solidFill>
                <a:latin typeface="Oswald"/>
                <a:ea typeface="Oswald"/>
                <a:cs typeface="Oswald"/>
                <a:sym typeface="Oswald"/>
              </a:rPr>
              <a:t>BUSINESS </a:t>
            </a:r>
            <a:endParaRPr/>
          </a:p>
          <a:p>
            <a:pPr marL="0" marR="0" lvl="0" indent="0" algn="l" rtl="0">
              <a:lnSpc>
                <a:spcPct val="138000"/>
              </a:lnSpc>
              <a:spcBef>
                <a:spcPts val="0"/>
              </a:spcBef>
              <a:spcAft>
                <a:spcPts val="0"/>
              </a:spcAft>
              <a:buNone/>
            </a:pPr>
            <a:r>
              <a:rPr lang="en-US" sz="10000" b="1" i="0" u="none" strike="noStrike" cap="none">
                <a:solidFill>
                  <a:srgbClr val="FFFFFF"/>
                </a:solidFill>
                <a:latin typeface="Oswald"/>
                <a:ea typeface="Oswald"/>
                <a:cs typeface="Oswald"/>
                <a:sym typeface="Oswald"/>
              </a:rPr>
              <a:t>UNDERSTANDING</a:t>
            </a:r>
            <a:endParaRPr/>
          </a:p>
        </p:txBody>
      </p:sp>
      <p:sp>
        <p:nvSpPr>
          <p:cNvPr id="176" name="Google Shape;176;p16"/>
          <p:cNvSpPr/>
          <p:nvPr/>
        </p:nvSpPr>
        <p:spPr>
          <a:xfrm>
            <a:off x="13837648" y="5612691"/>
            <a:ext cx="3814794" cy="3921751"/>
          </a:xfrm>
          <a:custGeom>
            <a:avLst/>
            <a:gdLst/>
            <a:ahLst/>
            <a:cxnLst/>
            <a:rect l="l" t="t" r="r" b="b"/>
            <a:pathLst>
              <a:path w="3814794" h="3921751" extrusionOk="0">
                <a:moveTo>
                  <a:pt x="0" y="0"/>
                </a:moveTo>
                <a:lnTo>
                  <a:pt x="3814793" y="0"/>
                </a:lnTo>
                <a:lnTo>
                  <a:pt x="3814793" y="3921750"/>
                </a:lnTo>
                <a:lnTo>
                  <a:pt x="0" y="3921750"/>
                </a:lnTo>
                <a:lnTo>
                  <a:pt x="0" y="0"/>
                </a:lnTo>
                <a:close/>
              </a:path>
            </a:pathLst>
          </a:custGeom>
          <a:blipFill rotWithShape="1">
            <a:blip r:embed="rId4">
              <a:alphaModFix/>
            </a:blip>
            <a:stretch>
              <a:fillRect/>
            </a:stretch>
          </a:blipFill>
          <a:ln>
            <a:noFill/>
          </a:ln>
        </p:spPr>
        <p:txBody>
          <a:bodyPr/>
          <a:lstStyle/>
          <a:p>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7"/>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sp>
        <p:nvSpPr>
          <p:cNvPr id="182" name="Google Shape;182;p17"/>
          <p:cNvSpPr/>
          <p:nvPr/>
        </p:nvSpPr>
        <p:spPr>
          <a:xfrm rot="887923">
            <a:off x="13475833" y="-878730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4">
              <a:alphaModFix/>
            </a:blip>
            <a:stretch>
              <a:fillRect/>
            </a:stretch>
          </a:blipFill>
          <a:ln>
            <a:noFill/>
          </a:ln>
        </p:spPr>
        <p:txBody>
          <a:bodyPr/>
          <a:lstStyle/>
          <a:p>
            <a:endParaRPr lang="en-ID"/>
          </a:p>
        </p:txBody>
      </p:sp>
      <p:grpSp>
        <p:nvGrpSpPr>
          <p:cNvPr id="183" name="Google Shape;183;p17"/>
          <p:cNvGrpSpPr/>
          <p:nvPr/>
        </p:nvGrpSpPr>
        <p:grpSpPr>
          <a:xfrm>
            <a:off x="-665371" y="-1421351"/>
            <a:ext cx="6440053" cy="3158430"/>
            <a:chOff x="0" y="-19050"/>
            <a:chExt cx="1696146" cy="831850"/>
          </a:xfrm>
        </p:grpSpPr>
        <p:sp>
          <p:nvSpPr>
            <p:cNvPr id="184" name="Google Shape;184;p17"/>
            <p:cNvSpPr/>
            <p:nvPr/>
          </p:nvSpPr>
          <p:spPr>
            <a:xfrm>
              <a:off x="0" y="0"/>
              <a:ext cx="1696146" cy="559783"/>
            </a:xfrm>
            <a:custGeom>
              <a:avLst/>
              <a:gdLst/>
              <a:ahLst/>
              <a:cxnLst/>
              <a:rect l="l" t="t" r="r" b="b"/>
              <a:pathLst>
                <a:path w="1696146" h="559783" extrusionOk="0">
                  <a:moveTo>
                    <a:pt x="0" y="0"/>
                  </a:moveTo>
                  <a:lnTo>
                    <a:pt x="1696146" y="0"/>
                  </a:lnTo>
                  <a:lnTo>
                    <a:pt x="1696146" y="559783"/>
                  </a:lnTo>
                  <a:lnTo>
                    <a:pt x="0" y="559783"/>
                  </a:lnTo>
                  <a:close/>
                </a:path>
              </a:pathLst>
            </a:custGeom>
            <a:solidFill>
              <a:srgbClr val="CCCCCC"/>
            </a:solidFill>
            <a:ln>
              <a:noFill/>
            </a:ln>
          </p:spPr>
          <p:txBody>
            <a:bodyPr/>
            <a:lstStyle/>
            <a:p>
              <a:endParaRPr lang="en-ID"/>
            </a:p>
          </p:txBody>
        </p:sp>
        <p:sp>
          <p:nvSpPr>
            <p:cNvPr id="185" name="Google Shape;185;p17"/>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6" name="Google Shape;186;p17"/>
          <p:cNvSpPr txBox="1"/>
          <p:nvPr/>
        </p:nvSpPr>
        <p:spPr>
          <a:xfrm>
            <a:off x="2073118" y="3123205"/>
            <a:ext cx="14141764" cy="4543425"/>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Didirikan pada 1997, Home Credit adalah penyedia pinjaman konsumen yang beroperasi di 8 negara.</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Visi “.....Secara bertanggung jawab memberikan layanan keuangan tepercaya....” </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Misi “....Terus meningkatkan manajemen risiko dengan memanfaatkan teknologi canggih....” </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Nilai perusahaan yaitu Kecerdasan Digital (Digital Savviness), dan Waspada Terhadap Risiko (Risk In Mind).</a:t>
            </a:r>
            <a:endParaRPr/>
          </a:p>
        </p:txBody>
      </p:sp>
      <p:sp>
        <p:nvSpPr>
          <p:cNvPr id="187" name="Google Shape;187;p17"/>
          <p:cNvSpPr/>
          <p:nvPr/>
        </p:nvSpPr>
        <p:spPr>
          <a:xfrm rot="887923">
            <a:off x="-8259954" y="5037795"/>
            <a:ext cx="13977230" cy="14342307"/>
          </a:xfrm>
          <a:custGeom>
            <a:avLst/>
            <a:gdLst/>
            <a:ahLst/>
            <a:cxnLst/>
            <a:rect l="l" t="t" r="r" b="b"/>
            <a:pathLst>
              <a:path w="13977230" h="14342307" extrusionOk="0">
                <a:moveTo>
                  <a:pt x="0" y="0"/>
                </a:moveTo>
                <a:lnTo>
                  <a:pt x="13977230" y="0"/>
                </a:lnTo>
                <a:lnTo>
                  <a:pt x="13977230" y="14342308"/>
                </a:lnTo>
                <a:lnTo>
                  <a:pt x="0" y="14342308"/>
                </a:lnTo>
                <a:lnTo>
                  <a:pt x="0" y="0"/>
                </a:lnTo>
                <a:close/>
              </a:path>
            </a:pathLst>
          </a:custGeom>
          <a:blipFill rotWithShape="1">
            <a:blip r:embed="rId4">
              <a:alphaModFix/>
            </a:blip>
            <a:stretch>
              <a:fillRect/>
            </a:stretch>
          </a:blipFill>
          <a:ln>
            <a:noFill/>
          </a:ln>
        </p:spPr>
        <p:txBody>
          <a:bodyPr/>
          <a:lstStyle/>
          <a:p>
            <a:endParaRPr lang="en-ID"/>
          </a:p>
        </p:txBody>
      </p:sp>
      <p:pic>
        <p:nvPicPr>
          <p:cNvPr id="188" name="Google Shape;188;p17"/>
          <p:cNvPicPr preferRelativeResize="0"/>
          <p:nvPr/>
        </p:nvPicPr>
        <p:blipFill rotWithShape="1">
          <a:blip r:embed="rId5">
            <a:alphaModFix/>
          </a:blip>
          <a:srcRect/>
          <a:stretch/>
        </p:blipFill>
        <p:spPr>
          <a:xfrm>
            <a:off x="15742048" y="7666630"/>
            <a:ext cx="1854252" cy="2156107"/>
          </a:xfrm>
          <a:prstGeom prst="rect">
            <a:avLst/>
          </a:prstGeom>
          <a:noFill/>
          <a:ln>
            <a:noFill/>
          </a:ln>
        </p:spPr>
      </p:pic>
      <p:sp>
        <p:nvSpPr>
          <p:cNvPr id="189" name="Google Shape;189;p17"/>
          <p:cNvSpPr txBox="1"/>
          <p:nvPr/>
        </p:nvSpPr>
        <p:spPr>
          <a:xfrm>
            <a:off x="66675" y="66675"/>
            <a:ext cx="5497269" cy="51244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BUSINESS UNDERSTANDING</a:t>
            </a:r>
            <a:endParaRPr/>
          </a:p>
        </p:txBody>
      </p:sp>
      <p:sp>
        <p:nvSpPr>
          <p:cNvPr id="190" name="Google Shape;190;p17"/>
          <p:cNvSpPr txBox="1"/>
          <p:nvPr/>
        </p:nvSpPr>
        <p:spPr>
          <a:xfrm>
            <a:off x="5197548" y="2037204"/>
            <a:ext cx="7892903"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TUJUAN / KONTEKS  BISNIS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8"/>
          <p:cNvSpPr/>
          <p:nvPr/>
        </p:nvSpPr>
        <p:spPr>
          <a:xfrm rot="887923">
            <a:off x="13475833" y="-878730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grpSp>
        <p:nvGrpSpPr>
          <p:cNvPr id="196" name="Google Shape;196;p18"/>
          <p:cNvGrpSpPr/>
          <p:nvPr/>
        </p:nvGrpSpPr>
        <p:grpSpPr>
          <a:xfrm>
            <a:off x="-665371" y="-1457517"/>
            <a:ext cx="6440053" cy="3194596"/>
            <a:chOff x="0" y="-28575"/>
            <a:chExt cx="1696146" cy="841375"/>
          </a:xfrm>
        </p:grpSpPr>
        <p:sp>
          <p:nvSpPr>
            <p:cNvPr id="197" name="Google Shape;197;p18"/>
            <p:cNvSpPr/>
            <p:nvPr/>
          </p:nvSpPr>
          <p:spPr>
            <a:xfrm>
              <a:off x="0" y="0"/>
              <a:ext cx="1696146" cy="559783"/>
            </a:xfrm>
            <a:custGeom>
              <a:avLst/>
              <a:gdLst/>
              <a:ahLst/>
              <a:cxnLst/>
              <a:rect l="l" t="t" r="r" b="b"/>
              <a:pathLst>
                <a:path w="1696146" h="559783" extrusionOk="0">
                  <a:moveTo>
                    <a:pt x="0" y="0"/>
                  </a:moveTo>
                  <a:lnTo>
                    <a:pt x="1696146" y="0"/>
                  </a:lnTo>
                  <a:lnTo>
                    <a:pt x="1696146" y="559783"/>
                  </a:lnTo>
                  <a:lnTo>
                    <a:pt x="0" y="559783"/>
                  </a:lnTo>
                  <a:close/>
                </a:path>
              </a:pathLst>
            </a:custGeom>
            <a:solidFill>
              <a:srgbClr val="BBAEA3"/>
            </a:solidFill>
            <a:ln>
              <a:noFill/>
            </a:ln>
          </p:spPr>
          <p:txBody>
            <a:bodyPr/>
            <a:lstStyle/>
            <a:p>
              <a:endParaRPr lang="en-ID"/>
            </a:p>
          </p:txBody>
        </p:sp>
        <p:sp>
          <p:nvSpPr>
            <p:cNvPr id="198" name="Google Shape;198;p18"/>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9" name="Google Shape;199;p18"/>
          <p:cNvSpPr txBox="1"/>
          <p:nvPr/>
        </p:nvSpPr>
        <p:spPr>
          <a:xfrm>
            <a:off x="1855854" y="3920628"/>
            <a:ext cx="14576291" cy="3400425"/>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Home Credit memiliki rasio kredit bermasalah (non-performing loans/NPL) sebesar 8,1%. </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Sesuai dengan visi, misi, dan nilai perusahaan, Home Credit melakukan analisis risiko kredit dengan mempertimbangkan informasi eksternal berupa informasi mengenai riwayat kelancaran kredit debitur.</a:t>
            </a:r>
            <a:endParaRPr/>
          </a:p>
        </p:txBody>
      </p:sp>
      <p:sp>
        <p:nvSpPr>
          <p:cNvPr id="200" name="Google Shape;200;p18"/>
          <p:cNvSpPr/>
          <p:nvPr/>
        </p:nvSpPr>
        <p:spPr>
          <a:xfrm rot="887923">
            <a:off x="-8236456" y="4902206"/>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3">
              <a:alphaModFix/>
            </a:blip>
            <a:stretch>
              <a:fillRect/>
            </a:stretch>
          </a:blipFill>
          <a:ln>
            <a:noFill/>
          </a:ln>
        </p:spPr>
        <p:txBody>
          <a:bodyPr/>
          <a:lstStyle/>
          <a:p>
            <a:endParaRPr lang="en-ID"/>
          </a:p>
        </p:txBody>
      </p:sp>
      <p:sp>
        <p:nvSpPr>
          <p:cNvPr id="201" name="Google Shape;201;p18"/>
          <p:cNvSpPr/>
          <p:nvPr/>
        </p:nvSpPr>
        <p:spPr>
          <a:xfrm>
            <a:off x="7649516" y="7045043"/>
            <a:ext cx="2988968" cy="3061682"/>
          </a:xfrm>
          <a:custGeom>
            <a:avLst/>
            <a:gdLst/>
            <a:ahLst/>
            <a:cxnLst/>
            <a:rect l="l" t="t" r="r" b="b"/>
            <a:pathLst>
              <a:path w="2988968" h="3061682" extrusionOk="0">
                <a:moveTo>
                  <a:pt x="0" y="0"/>
                </a:moveTo>
                <a:lnTo>
                  <a:pt x="2988968" y="0"/>
                </a:lnTo>
                <a:lnTo>
                  <a:pt x="2988968" y="3061683"/>
                </a:lnTo>
                <a:lnTo>
                  <a:pt x="0" y="3061683"/>
                </a:lnTo>
                <a:lnTo>
                  <a:pt x="0" y="0"/>
                </a:lnTo>
                <a:close/>
              </a:path>
            </a:pathLst>
          </a:custGeom>
          <a:blipFill rotWithShape="1">
            <a:blip r:embed="rId4">
              <a:alphaModFix/>
            </a:blip>
            <a:stretch>
              <a:fillRect/>
            </a:stretch>
          </a:blipFill>
          <a:ln>
            <a:noFill/>
          </a:ln>
        </p:spPr>
        <p:txBody>
          <a:bodyPr/>
          <a:lstStyle/>
          <a:p>
            <a:endParaRPr lang="en-ID"/>
          </a:p>
        </p:txBody>
      </p:sp>
      <p:sp>
        <p:nvSpPr>
          <p:cNvPr id="202" name="Google Shape;202;p18"/>
          <p:cNvSpPr txBox="1"/>
          <p:nvPr/>
        </p:nvSpPr>
        <p:spPr>
          <a:xfrm>
            <a:off x="66675" y="76200"/>
            <a:ext cx="5497269" cy="461296"/>
          </a:xfrm>
          <a:prstGeom prst="rect">
            <a:avLst/>
          </a:prstGeom>
          <a:noFill/>
          <a:ln>
            <a:noFill/>
          </a:ln>
        </p:spPr>
        <p:txBody>
          <a:bodyPr spcFirstLastPara="1" wrap="square" lIns="0" tIns="0" rIns="0" bIns="0" anchor="t" anchorCtr="0">
            <a:spAutoFit/>
          </a:bodyPr>
          <a:lstStyle/>
          <a:p>
            <a:pPr marL="0" marR="0" lvl="0" indent="0" algn="ctr" rtl="0">
              <a:lnSpc>
                <a:spcPct val="137997"/>
              </a:lnSpc>
              <a:spcBef>
                <a:spcPts val="0"/>
              </a:spcBef>
              <a:spcAft>
                <a:spcPts val="0"/>
              </a:spcAft>
              <a:buNone/>
            </a:pPr>
            <a:r>
              <a:rPr lang="en-US" sz="2737" b="1" i="0" u="none" strike="noStrike" cap="none">
                <a:solidFill>
                  <a:srgbClr val="100F0D"/>
                </a:solidFill>
                <a:latin typeface="Montserrat"/>
                <a:ea typeface="Montserrat"/>
                <a:cs typeface="Montserrat"/>
                <a:sym typeface="Montserrat"/>
              </a:rPr>
              <a:t>BUSINESS UNDERSTANDING</a:t>
            </a:r>
            <a:endParaRPr/>
          </a:p>
        </p:txBody>
      </p:sp>
      <p:sp>
        <p:nvSpPr>
          <p:cNvPr id="203" name="Google Shape;203;p18"/>
          <p:cNvSpPr txBox="1"/>
          <p:nvPr/>
        </p:nvSpPr>
        <p:spPr>
          <a:xfrm>
            <a:off x="6395366" y="2347022"/>
            <a:ext cx="5497269" cy="680086"/>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PROBLEM  STATEMENT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9"/>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sp>
        <p:nvSpPr>
          <p:cNvPr id="209" name="Google Shape;209;p19"/>
          <p:cNvSpPr/>
          <p:nvPr/>
        </p:nvSpPr>
        <p:spPr>
          <a:xfrm rot="887923">
            <a:off x="13475833" y="-878730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4">
              <a:alphaModFix/>
            </a:blip>
            <a:stretch>
              <a:fillRect/>
            </a:stretch>
          </a:blipFill>
          <a:ln>
            <a:noFill/>
          </a:ln>
        </p:spPr>
        <p:txBody>
          <a:bodyPr/>
          <a:lstStyle/>
          <a:p>
            <a:endParaRPr lang="en-ID"/>
          </a:p>
        </p:txBody>
      </p:sp>
      <p:grpSp>
        <p:nvGrpSpPr>
          <p:cNvPr id="210" name="Google Shape;210;p19"/>
          <p:cNvGrpSpPr/>
          <p:nvPr/>
        </p:nvGrpSpPr>
        <p:grpSpPr>
          <a:xfrm>
            <a:off x="-665371" y="-1457517"/>
            <a:ext cx="6440053" cy="3194596"/>
            <a:chOff x="0" y="-28575"/>
            <a:chExt cx="1696146" cy="841375"/>
          </a:xfrm>
        </p:grpSpPr>
        <p:sp>
          <p:nvSpPr>
            <p:cNvPr id="211" name="Google Shape;211;p19"/>
            <p:cNvSpPr/>
            <p:nvPr/>
          </p:nvSpPr>
          <p:spPr>
            <a:xfrm>
              <a:off x="0" y="0"/>
              <a:ext cx="1696146" cy="559783"/>
            </a:xfrm>
            <a:custGeom>
              <a:avLst/>
              <a:gdLst/>
              <a:ahLst/>
              <a:cxnLst/>
              <a:rect l="l" t="t" r="r" b="b"/>
              <a:pathLst>
                <a:path w="1696146" h="559783" extrusionOk="0">
                  <a:moveTo>
                    <a:pt x="0" y="0"/>
                  </a:moveTo>
                  <a:lnTo>
                    <a:pt x="1696146" y="0"/>
                  </a:lnTo>
                  <a:lnTo>
                    <a:pt x="1696146" y="559783"/>
                  </a:lnTo>
                  <a:lnTo>
                    <a:pt x="0" y="559783"/>
                  </a:lnTo>
                  <a:close/>
                </a:path>
              </a:pathLst>
            </a:custGeom>
            <a:solidFill>
              <a:srgbClr val="BBAEA3"/>
            </a:solidFill>
            <a:ln>
              <a:noFill/>
            </a:ln>
          </p:spPr>
          <p:txBody>
            <a:bodyPr/>
            <a:lstStyle/>
            <a:p>
              <a:endParaRPr lang="en-ID"/>
            </a:p>
          </p:txBody>
        </p:sp>
        <p:sp>
          <p:nvSpPr>
            <p:cNvPr id="212" name="Google Shape;212;p19"/>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19"/>
          <p:cNvSpPr txBox="1"/>
          <p:nvPr/>
        </p:nvSpPr>
        <p:spPr>
          <a:xfrm>
            <a:off x="2250214" y="4273268"/>
            <a:ext cx="13754235" cy="2828925"/>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Metode  yang digunakan yaitu Exploratory Data Analysis (EDA).</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EDA merupakan teknik menganalisis dan memahami data sehingga ditemukan tren tersembunyi, pola, hubungan antarvariabel, outlier atau anomali, menguji hipotesis, dan memeriksa asumsi dari data.</a:t>
            </a:r>
            <a:endParaRPr/>
          </a:p>
        </p:txBody>
      </p:sp>
      <p:sp>
        <p:nvSpPr>
          <p:cNvPr id="214" name="Google Shape;214;p19"/>
          <p:cNvSpPr/>
          <p:nvPr/>
        </p:nvSpPr>
        <p:spPr>
          <a:xfrm rot="887923">
            <a:off x="-8236456" y="4902206"/>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4">
              <a:alphaModFix/>
            </a:blip>
            <a:stretch>
              <a:fillRect/>
            </a:stretch>
          </a:blipFill>
          <a:ln>
            <a:noFill/>
          </a:ln>
        </p:spPr>
        <p:txBody>
          <a:bodyPr/>
          <a:lstStyle/>
          <a:p>
            <a:endParaRPr lang="en-ID"/>
          </a:p>
        </p:txBody>
      </p:sp>
      <p:sp>
        <p:nvSpPr>
          <p:cNvPr id="215" name="Google Shape;215;p19"/>
          <p:cNvSpPr/>
          <p:nvPr/>
        </p:nvSpPr>
        <p:spPr>
          <a:xfrm>
            <a:off x="12190467" y="7102193"/>
            <a:ext cx="3312666" cy="2480359"/>
          </a:xfrm>
          <a:custGeom>
            <a:avLst/>
            <a:gdLst/>
            <a:ahLst/>
            <a:cxnLst/>
            <a:rect l="l" t="t" r="r" b="b"/>
            <a:pathLst>
              <a:path w="3312666" h="2480359" extrusionOk="0">
                <a:moveTo>
                  <a:pt x="0" y="0"/>
                </a:moveTo>
                <a:lnTo>
                  <a:pt x="3312666" y="0"/>
                </a:lnTo>
                <a:lnTo>
                  <a:pt x="3312666" y="2480359"/>
                </a:lnTo>
                <a:lnTo>
                  <a:pt x="0" y="2480359"/>
                </a:lnTo>
                <a:lnTo>
                  <a:pt x="0" y="0"/>
                </a:lnTo>
                <a:close/>
              </a:path>
            </a:pathLst>
          </a:custGeom>
          <a:blipFill rotWithShape="1">
            <a:blip r:embed="rId5">
              <a:alphaModFix/>
            </a:blip>
            <a:stretch>
              <a:fillRect/>
            </a:stretch>
          </a:blipFill>
          <a:ln>
            <a:noFill/>
          </a:ln>
        </p:spPr>
        <p:txBody>
          <a:bodyPr/>
          <a:lstStyle/>
          <a:p>
            <a:endParaRPr lang="en-ID"/>
          </a:p>
        </p:txBody>
      </p:sp>
      <p:sp>
        <p:nvSpPr>
          <p:cNvPr id="216" name="Google Shape;216;p19"/>
          <p:cNvSpPr txBox="1"/>
          <p:nvPr/>
        </p:nvSpPr>
        <p:spPr>
          <a:xfrm>
            <a:off x="66675" y="76200"/>
            <a:ext cx="5497269" cy="461296"/>
          </a:xfrm>
          <a:prstGeom prst="rect">
            <a:avLst/>
          </a:prstGeom>
          <a:noFill/>
          <a:ln>
            <a:noFill/>
          </a:ln>
        </p:spPr>
        <p:txBody>
          <a:bodyPr spcFirstLastPara="1" wrap="square" lIns="0" tIns="0" rIns="0" bIns="0" anchor="t" anchorCtr="0">
            <a:spAutoFit/>
          </a:bodyPr>
          <a:lstStyle/>
          <a:p>
            <a:pPr marL="0" marR="0" lvl="0" indent="0" algn="ctr" rtl="0">
              <a:lnSpc>
                <a:spcPct val="137997"/>
              </a:lnSpc>
              <a:spcBef>
                <a:spcPts val="0"/>
              </a:spcBef>
              <a:spcAft>
                <a:spcPts val="0"/>
              </a:spcAft>
              <a:buNone/>
            </a:pPr>
            <a:r>
              <a:rPr lang="en-US" sz="2737" b="1" i="0" u="none" strike="noStrike" cap="none">
                <a:solidFill>
                  <a:srgbClr val="100F0D"/>
                </a:solidFill>
                <a:latin typeface="Montserrat"/>
                <a:ea typeface="Montserrat"/>
                <a:cs typeface="Montserrat"/>
                <a:sym typeface="Montserrat"/>
              </a:rPr>
              <a:t>BUSINESS UNDERSTANDING</a:t>
            </a:r>
            <a:endParaRPr/>
          </a:p>
        </p:txBody>
      </p:sp>
      <p:sp>
        <p:nvSpPr>
          <p:cNvPr id="217" name="Google Shape;217;p19"/>
          <p:cNvSpPr txBox="1"/>
          <p:nvPr/>
        </p:nvSpPr>
        <p:spPr>
          <a:xfrm>
            <a:off x="6378698" y="2674934"/>
            <a:ext cx="5497269" cy="680085"/>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OBJECTIVE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0"/>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sp>
        <p:nvSpPr>
          <p:cNvPr id="223" name="Google Shape;223;p20"/>
          <p:cNvSpPr/>
          <p:nvPr/>
        </p:nvSpPr>
        <p:spPr>
          <a:xfrm rot="887923">
            <a:off x="13475833" y="-8787301"/>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4">
              <a:alphaModFix/>
            </a:blip>
            <a:stretch>
              <a:fillRect/>
            </a:stretch>
          </a:blipFill>
          <a:ln>
            <a:noFill/>
          </a:ln>
        </p:spPr>
        <p:txBody>
          <a:bodyPr/>
          <a:lstStyle/>
          <a:p>
            <a:endParaRPr lang="en-ID"/>
          </a:p>
        </p:txBody>
      </p:sp>
      <p:grpSp>
        <p:nvGrpSpPr>
          <p:cNvPr id="224" name="Google Shape;224;p20"/>
          <p:cNvGrpSpPr/>
          <p:nvPr/>
        </p:nvGrpSpPr>
        <p:grpSpPr>
          <a:xfrm>
            <a:off x="-665371" y="-1457517"/>
            <a:ext cx="6440053" cy="3194596"/>
            <a:chOff x="0" y="-28575"/>
            <a:chExt cx="1696146" cy="841375"/>
          </a:xfrm>
        </p:grpSpPr>
        <p:sp>
          <p:nvSpPr>
            <p:cNvPr id="225" name="Google Shape;225;p20"/>
            <p:cNvSpPr/>
            <p:nvPr/>
          </p:nvSpPr>
          <p:spPr>
            <a:xfrm>
              <a:off x="0" y="0"/>
              <a:ext cx="1696146" cy="559783"/>
            </a:xfrm>
            <a:custGeom>
              <a:avLst/>
              <a:gdLst/>
              <a:ahLst/>
              <a:cxnLst/>
              <a:rect l="l" t="t" r="r" b="b"/>
              <a:pathLst>
                <a:path w="1696146" h="559783" extrusionOk="0">
                  <a:moveTo>
                    <a:pt x="0" y="0"/>
                  </a:moveTo>
                  <a:lnTo>
                    <a:pt x="1696146" y="0"/>
                  </a:lnTo>
                  <a:lnTo>
                    <a:pt x="1696146" y="559783"/>
                  </a:lnTo>
                  <a:lnTo>
                    <a:pt x="0" y="559783"/>
                  </a:lnTo>
                  <a:close/>
                </a:path>
              </a:pathLst>
            </a:custGeom>
            <a:solidFill>
              <a:srgbClr val="BBAEA3"/>
            </a:solidFill>
            <a:ln>
              <a:noFill/>
            </a:ln>
          </p:spPr>
          <p:txBody>
            <a:bodyPr/>
            <a:lstStyle/>
            <a:p>
              <a:endParaRPr lang="en-ID"/>
            </a:p>
          </p:txBody>
        </p:sp>
        <p:sp>
          <p:nvSpPr>
            <p:cNvPr id="226" name="Google Shape;226;p20"/>
            <p:cNvSpPr txBox="1"/>
            <p:nvPr/>
          </p:nvSpPr>
          <p:spPr>
            <a:xfrm>
              <a:off x="0" y="-28575"/>
              <a:ext cx="812800" cy="841375"/>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27" name="Google Shape;227;p20"/>
          <p:cNvSpPr txBox="1"/>
          <p:nvPr/>
        </p:nvSpPr>
        <p:spPr>
          <a:xfrm>
            <a:off x="1985729" y="3701768"/>
            <a:ext cx="14316542" cy="3400425"/>
          </a:xfrm>
          <a:prstGeom prst="rect">
            <a:avLst/>
          </a:prstGeom>
          <a:noFill/>
          <a:ln>
            <a:noFill/>
          </a:ln>
        </p:spPr>
        <p:txBody>
          <a:bodyPr spcFirstLastPara="1" wrap="square" lIns="0" tIns="0" rIns="0" bIns="0" anchor="t" anchorCtr="0">
            <a:spAutoFit/>
          </a:bodyPr>
          <a:lstStyle/>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Exploratory Data Analysis (EDA) menghasilkan output berupa insight data. </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Untuk mengelola risiko kredit, Home Credit menerapkan insight data  pada machine learning.</a:t>
            </a:r>
            <a:endParaRPr/>
          </a:p>
          <a:p>
            <a:pPr marL="647700" marR="0" lvl="1" indent="-323850" algn="l" rtl="0">
              <a:lnSpc>
                <a:spcPct val="150000"/>
              </a:lnSpc>
              <a:spcBef>
                <a:spcPts val="0"/>
              </a:spcBef>
              <a:spcAft>
                <a:spcPts val="0"/>
              </a:spcAft>
              <a:buClr>
                <a:srgbClr val="100F0D"/>
              </a:buClr>
              <a:buSzPts val="3000"/>
              <a:buFont typeface="Arial"/>
              <a:buChar char="•"/>
            </a:pPr>
            <a:r>
              <a:rPr lang="en-US" sz="3000" b="0" i="0" u="none" strike="noStrike" cap="none">
                <a:solidFill>
                  <a:srgbClr val="100F0D"/>
                </a:solidFill>
                <a:latin typeface="Montserrat"/>
                <a:ea typeface="Montserrat"/>
                <a:cs typeface="Montserrat"/>
                <a:sym typeface="Montserrat"/>
              </a:rPr>
              <a:t>Machine learning melakukan credit scoring dengan berfokus membuat profil pelanggan secara komprehensif dan akurat.</a:t>
            </a:r>
            <a:endParaRPr/>
          </a:p>
        </p:txBody>
      </p:sp>
      <p:sp>
        <p:nvSpPr>
          <p:cNvPr id="228" name="Google Shape;228;p20"/>
          <p:cNvSpPr/>
          <p:nvPr/>
        </p:nvSpPr>
        <p:spPr>
          <a:xfrm rot="887923">
            <a:off x="-8236456" y="4902206"/>
            <a:ext cx="13977230" cy="14342307"/>
          </a:xfrm>
          <a:custGeom>
            <a:avLst/>
            <a:gdLst/>
            <a:ahLst/>
            <a:cxnLst/>
            <a:rect l="l" t="t" r="r" b="b"/>
            <a:pathLst>
              <a:path w="13977230" h="14342307" extrusionOk="0">
                <a:moveTo>
                  <a:pt x="0" y="0"/>
                </a:moveTo>
                <a:lnTo>
                  <a:pt x="13977230" y="0"/>
                </a:lnTo>
                <a:lnTo>
                  <a:pt x="13977230" y="14342307"/>
                </a:lnTo>
                <a:lnTo>
                  <a:pt x="0" y="14342307"/>
                </a:lnTo>
                <a:lnTo>
                  <a:pt x="0" y="0"/>
                </a:lnTo>
                <a:close/>
              </a:path>
            </a:pathLst>
          </a:custGeom>
          <a:blipFill rotWithShape="1">
            <a:blip r:embed="rId4">
              <a:alphaModFix/>
            </a:blip>
            <a:stretch>
              <a:fillRect/>
            </a:stretch>
          </a:blipFill>
          <a:ln>
            <a:noFill/>
          </a:ln>
        </p:spPr>
        <p:txBody>
          <a:bodyPr/>
          <a:lstStyle/>
          <a:p>
            <a:endParaRPr lang="en-ID"/>
          </a:p>
        </p:txBody>
      </p:sp>
      <p:sp>
        <p:nvSpPr>
          <p:cNvPr id="229" name="Google Shape;229;p20"/>
          <p:cNvSpPr/>
          <p:nvPr/>
        </p:nvSpPr>
        <p:spPr>
          <a:xfrm>
            <a:off x="15089184" y="7294268"/>
            <a:ext cx="2426173" cy="2457450"/>
          </a:xfrm>
          <a:custGeom>
            <a:avLst/>
            <a:gdLst/>
            <a:ahLst/>
            <a:cxnLst/>
            <a:rect l="l" t="t" r="r" b="b"/>
            <a:pathLst>
              <a:path w="2426173" h="2457450" extrusionOk="0">
                <a:moveTo>
                  <a:pt x="0" y="0"/>
                </a:moveTo>
                <a:lnTo>
                  <a:pt x="2426173" y="0"/>
                </a:lnTo>
                <a:lnTo>
                  <a:pt x="2426173" y="2457450"/>
                </a:lnTo>
                <a:lnTo>
                  <a:pt x="0" y="2457450"/>
                </a:lnTo>
                <a:lnTo>
                  <a:pt x="0" y="0"/>
                </a:lnTo>
                <a:close/>
              </a:path>
            </a:pathLst>
          </a:custGeom>
          <a:blipFill rotWithShape="1">
            <a:blip r:embed="rId5">
              <a:alphaModFix/>
            </a:blip>
            <a:stretch>
              <a:fillRect/>
            </a:stretch>
          </a:blipFill>
          <a:ln>
            <a:noFill/>
          </a:ln>
        </p:spPr>
        <p:txBody>
          <a:bodyPr/>
          <a:lstStyle/>
          <a:p>
            <a:endParaRPr lang="en-ID"/>
          </a:p>
        </p:txBody>
      </p:sp>
      <p:sp>
        <p:nvSpPr>
          <p:cNvPr id="230" name="Google Shape;230;p20"/>
          <p:cNvSpPr txBox="1"/>
          <p:nvPr/>
        </p:nvSpPr>
        <p:spPr>
          <a:xfrm>
            <a:off x="66675" y="76200"/>
            <a:ext cx="5497269" cy="461296"/>
          </a:xfrm>
          <a:prstGeom prst="rect">
            <a:avLst/>
          </a:prstGeom>
          <a:noFill/>
          <a:ln>
            <a:noFill/>
          </a:ln>
        </p:spPr>
        <p:txBody>
          <a:bodyPr spcFirstLastPara="1" wrap="square" lIns="0" tIns="0" rIns="0" bIns="0" anchor="t" anchorCtr="0">
            <a:spAutoFit/>
          </a:bodyPr>
          <a:lstStyle/>
          <a:p>
            <a:pPr marL="0" marR="0" lvl="0" indent="0" algn="ctr" rtl="0">
              <a:lnSpc>
                <a:spcPct val="137997"/>
              </a:lnSpc>
              <a:spcBef>
                <a:spcPts val="0"/>
              </a:spcBef>
              <a:spcAft>
                <a:spcPts val="0"/>
              </a:spcAft>
              <a:buNone/>
            </a:pPr>
            <a:r>
              <a:rPr lang="en-US" sz="2737" b="1" i="0" u="none" strike="noStrike" cap="none">
                <a:solidFill>
                  <a:srgbClr val="100F0D"/>
                </a:solidFill>
                <a:latin typeface="Montserrat"/>
                <a:ea typeface="Montserrat"/>
                <a:cs typeface="Montserrat"/>
                <a:sym typeface="Montserrat"/>
              </a:rPr>
              <a:t>BUSINESS UNDERSTANDING</a:t>
            </a:r>
            <a:endParaRPr/>
          </a:p>
        </p:txBody>
      </p:sp>
      <p:sp>
        <p:nvSpPr>
          <p:cNvPr id="231" name="Google Shape;231;p20"/>
          <p:cNvSpPr txBox="1"/>
          <p:nvPr/>
        </p:nvSpPr>
        <p:spPr>
          <a:xfrm>
            <a:off x="6378698" y="2206102"/>
            <a:ext cx="5497269" cy="680086"/>
          </a:xfrm>
          <a:prstGeom prst="rect">
            <a:avLst/>
          </a:prstGeom>
          <a:noFill/>
          <a:ln>
            <a:noFill/>
          </a:ln>
        </p:spPr>
        <p:txBody>
          <a:bodyPr spcFirstLastPara="1" wrap="square" lIns="0" tIns="0" rIns="0" bIns="0" anchor="t" anchorCtr="0">
            <a:spAutoFit/>
          </a:bodyPr>
          <a:lstStyle/>
          <a:p>
            <a:pPr marL="0" marR="0" lvl="0" indent="0" algn="ctr" rtl="0">
              <a:lnSpc>
                <a:spcPct val="138009"/>
              </a:lnSpc>
              <a:spcBef>
                <a:spcPts val="0"/>
              </a:spcBef>
              <a:spcAft>
                <a:spcPts val="0"/>
              </a:spcAft>
              <a:buNone/>
            </a:pPr>
            <a:r>
              <a:rPr lang="en-US" sz="3999" b="1" i="0" u="none" strike="noStrike" cap="none">
                <a:solidFill>
                  <a:srgbClr val="231F20"/>
                </a:solidFill>
                <a:latin typeface="Oswald"/>
                <a:ea typeface="Oswald"/>
                <a:cs typeface="Oswald"/>
                <a:sym typeface="Oswald"/>
              </a:rPr>
              <a:t>STRATEGI LANJUTAN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5"/>
        <p:cNvGrpSpPr/>
        <p:nvPr/>
      </p:nvGrpSpPr>
      <p:grpSpPr>
        <a:xfrm>
          <a:off x="0" y="0"/>
          <a:ext cx="0" cy="0"/>
          <a:chOff x="0" y="0"/>
          <a:chExt cx="0" cy="0"/>
        </a:xfrm>
      </p:grpSpPr>
      <p:grpSp>
        <p:nvGrpSpPr>
          <p:cNvPr id="236" name="Google Shape;236;p21"/>
          <p:cNvGrpSpPr/>
          <p:nvPr/>
        </p:nvGrpSpPr>
        <p:grpSpPr>
          <a:xfrm>
            <a:off x="-2759643" y="-3368517"/>
            <a:ext cx="4937757" cy="4959890"/>
            <a:chOff x="1813" y="0"/>
            <a:chExt cx="809173" cy="812800"/>
          </a:xfrm>
        </p:grpSpPr>
        <p:sp>
          <p:nvSpPr>
            <p:cNvPr id="237" name="Google Shape;237;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39" name="Google Shape;239;p21"/>
          <p:cNvGrpSpPr/>
          <p:nvPr/>
        </p:nvGrpSpPr>
        <p:grpSpPr>
          <a:xfrm>
            <a:off x="12136464" y="4248208"/>
            <a:ext cx="10173682" cy="10219284"/>
            <a:chOff x="1813" y="0"/>
            <a:chExt cx="809173" cy="812800"/>
          </a:xfrm>
        </p:grpSpPr>
        <p:sp>
          <p:nvSpPr>
            <p:cNvPr id="240" name="Google Shape;240;p21"/>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1"/>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2" name="Google Shape;242;p21"/>
          <p:cNvSpPr/>
          <p:nvPr/>
        </p:nvSpPr>
        <p:spPr>
          <a:xfrm>
            <a:off x="-6639105" y="-5979128"/>
            <a:ext cx="12110389" cy="12426705"/>
          </a:xfrm>
          <a:custGeom>
            <a:avLst/>
            <a:gdLst/>
            <a:ahLst/>
            <a:cxnLst/>
            <a:rect l="l" t="t" r="r" b="b"/>
            <a:pathLst>
              <a:path w="12110389" h="12426705" extrusionOk="0">
                <a:moveTo>
                  <a:pt x="0" y="0"/>
                </a:moveTo>
                <a:lnTo>
                  <a:pt x="12110389" y="0"/>
                </a:lnTo>
                <a:lnTo>
                  <a:pt x="12110389" y="12426706"/>
                </a:lnTo>
                <a:lnTo>
                  <a:pt x="0" y="12426706"/>
                </a:lnTo>
                <a:lnTo>
                  <a:pt x="0" y="0"/>
                </a:lnTo>
                <a:close/>
              </a:path>
            </a:pathLst>
          </a:custGeom>
          <a:blipFill rotWithShape="1">
            <a:blip r:embed="rId3">
              <a:alphaModFix/>
            </a:blip>
            <a:stretch>
              <a:fillRect/>
            </a:stretch>
          </a:blipFill>
          <a:ln>
            <a:noFill/>
          </a:ln>
        </p:spPr>
        <p:txBody>
          <a:bodyPr/>
          <a:lstStyle/>
          <a:p>
            <a:endParaRPr lang="en-ID"/>
          </a:p>
        </p:txBody>
      </p:sp>
      <p:sp>
        <p:nvSpPr>
          <p:cNvPr id="243" name="Google Shape;243;p21"/>
          <p:cNvSpPr/>
          <p:nvPr/>
        </p:nvSpPr>
        <p:spPr>
          <a:xfrm rot="-3986589">
            <a:off x="5084777" y="6259532"/>
            <a:ext cx="9894000" cy="10152425"/>
          </a:xfrm>
          <a:custGeom>
            <a:avLst/>
            <a:gdLst/>
            <a:ahLst/>
            <a:cxnLst/>
            <a:rect l="l" t="t" r="r" b="b"/>
            <a:pathLst>
              <a:path w="9894000" h="10152425" extrusionOk="0">
                <a:moveTo>
                  <a:pt x="0" y="0"/>
                </a:moveTo>
                <a:lnTo>
                  <a:pt x="9894000" y="0"/>
                </a:lnTo>
                <a:lnTo>
                  <a:pt x="9894000" y="10152425"/>
                </a:lnTo>
                <a:lnTo>
                  <a:pt x="0" y="10152425"/>
                </a:lnTo>
                <a:lnTo>
                  <a:pt x="0" y="0"/>
                </a:lnTo>
                <a:close/>
              </a:path>
            </a:pathLst>
          </a:custGeom>
          <a:blipFill rotWithShape="1">
            <a:blip r:embed="rId3">
              <a:alphaModFix/>
            </a:blip>
            <a:stretch>
              <a:fillRect/>
            </a:stretch>
          </a:blipFill>
          <a:ln>
            <a:noFill/>
          </a:ln>
        </p:spPr>
        <p:txBody>
          <a:bodyPr/>
          <a:lstStyle/>
          <a:p>
            <a:endParaRPr lang="en-ID"/>
          </a:p>
        </p:txBody>
      </p:sp>
      <p:sp>
        <p:nvSpPr>
          <p:cNvPr id="244" name="Google Shape;244;p21"/>
          <p:cNvSpPr/>
          <p:nvPr/>
        </p:nvSpPr>
        <p:spPr>
          <a:xfrm>
            <a:off x="14153914" y="6048583"/>
            <a:ext cx="3398478" cy="3309268"/>
          </a:xfrm>
          <a:custGeom>
            <a:avLst/>
            <a:gdLst/>
            <a:ahLst/>
            <a:cxnLst/>
            <a:rect l="l" t="t" r="r" b="b"/>
            <a:pathLst>
              <a:path w="3398478" h="3309268" extrusionOk="0">
                <a:moveTo>
                  <a:pt x="0" y="0"/>
                </a:moveTo>
                <a:lnTo>
                  <a:pt x="3398477" y="0"/>
                </a:lnTo>
                <a:lnTo>
                  <a:pt x="3398477" y="3309267"/>
                </a:lnTo>
                <a:lnTo>
                  <a:pt x="0" y="3309267"/>
                </a:lnTo>
                <a:lnTo>
                  <a:pt x="0" y="0"/>
                </a:lnTo>
                <a:close/>
              </a:path>
            </a:pathLst>
          </a:custGeom>
          <a:blipFill rotWithShape="1">
            <a:blip r:embed="rId4">
              <a:alphaModFix/>
            </a:blip>
            <a:stretch>
              <a:fillRect/>
            </a:stretch>
          </a:blipFill>
          <a:ln>
            <a:noFill/>
          </a:ln>
        </p:spPr>
        <p:txBody>
          <a:bodyPr/>
          <a:lstStyle/>
          <a:p>
            <a:endParaRPr lang="en-ID"/>
          </a:p>
        </p:txBody>
      </p:sp>
      <p:sp>
        <p:nvSpPr>
          <p:cNvPr id="245" name="Google Shape;245;p21"/>
          <p:cNvSpPr txBox="1"/>
          <p:nvPr/>
        </p:nvSpPr>
        <p:spPr>
          <a:xfrm>
            <a:off x="2765858" y="1723122"/>
            <a:ext cx="10790825" cy="3420378"/>
          </a:xfrm>
          <a:prstGeom prst="rect">
            <a:avLst/>
          </a:prstGeom>
          <a:noFill/>
          <a:ln>
            <a:noFill/>
          </a:ln>
        </p:spPr>
        <p:txBody>
          <a:bodyPr spcFirstLastPara="1" wrap="square" lIns="0" tIns="0" rIns="0" bIns="0" anchor="t" anchorCtr="0">
            <a:spAutoFit/>
          </a:bodyPr>
          <a:lstStyle/>
          <a:p>
            <a:pPr marL="0" marR="0" lvl="0" indent="0" algn="ctr" rtl="0">
              <a:lnSpc>
                <a:spcPct val="138004"/>
              </a:lnSpc>
              <a:spcBef>
                <a:spcPts val="0"/>
              </a:spcBef>
              <a:spcAft>
                <a:spcPts val="0"/>
              </a:spcAft>
              <a:buNone/>
            </a:pPr>
            <a:r>
              <a:rPr lang="en-US" sz="9920" b="1" i="0" u="none" strike="noStrike" cap="none">
                <a:solidFill>
                  <a:srgbClr val="FFFFFF"/>
                </a:solidFill>
                <a:latin typeface="Oswald"/>
                <a:ea typeface="Oswald"/>
                <a:cs typeface="Oswald"/>
                <a:sym typeface="Oswald"/>
              </a:rPr>
              <a:t>DATA </a:t>
            </a:r>
            <a:endParaRPr/>
          </a:p>
          <a:p>
            <a:pPr marL="0" marR="0" lvl="0" indent="0" algn="l" rtl="0">
              <a:lnSpc>
                <a:spcPct val="138000"/>
              </a:lnSpc>
              <a:spcBef>
                <a:spcPts val="0"/>
              </a:spcBef>
              <a:spcAft>
                <a:spcPts val="0"/>
              </a:spcAft>
              <a:buNone/>
            </a:pPr>
            <a:r>
              <a:rPr lang="en-US" sz="10000" b="1" i="0" u="none" strike="noStrike" cap="none">
                <a:solidFill>
                  <a:srgbClr val="FFFFFF"/>
                </a:solidFill>
                <a:latin typeface="Oswald"/>
                <a:ea typeface="Oswald"/>
                <a:cs typeface="Oswald"/>
                <a:sym typeface="Oswald"/>
              </a:rPr>
              <a:t>UNDERSTANDING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2"/>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ID"/>
          </a:p>
        </p:txBody>
      </p:sp>
      <p:grpSp>
        <p:nvGrpSpPr>
          <p:cNvPr id="251" name="Google Shape;251;p22"/>
          <p:cNvGrpSpPr/>
          <p:nvPr/>
        </p:nvGrpSpPr>
        <p:grpSpPr>
          <a:xfrm>
            <a:off x="-741063" y="-1611851"/>
            <a:ext cx="5286705" cy="3158431"/>
            <a:chOff x="0" y="-19050"/>
            <a:chExt cx="1392383" cy="831850"/>
          </a:xfrm>
        </p:grpSpPr>
        <p:sp>
          <p:nvSpPr>
            <p:cNvPr id="252" name="Google Shape;252;p22"/>
            <p:cNvSpPr/>
            <p:nvPr/>
          </p:nvSpPr>
          <p:spPr>
            <a:xfrm>
              <a:off x="0" y="0"/>
              <a:ext cx="1392383" cy="626231"/>
            </a:xfrm>
            <a:custGeom>
              <a:avLst/>
              <a:gdLst/>
              <a:ahLst/>
              <a:cxnLst/>
              <a:rect l="l" t="t" r="r" b="b"/>
              <a:pathLst>
                <a:path w="1392383" h="626231" extrusionOk="0">
                  <a:moveTo>
                    <a:pt x="0" y="0"/>
                  </a:moveTo>
                  <a:lnTo>
                    <a:pt x="1392383" y="0"/>
                  </a:lnTo>
                  <a:lnTo>
                    <a:pt x="1392383" y="626231"/>
                  </a:lnTo>
                  <a:lnTo>
                    <a:pt x="0" y="626231"/>
                  </a:lnTo>
                  <a:close/>
                </a:path>
              </a:pathLst>
            </a:custGeom>
            <a:solidFill>
              <a:srgbClr val="CCCCCC"/>
            </a:solidFill>
            <a:ln>
              <a:noFill/>
            </a:ln>
          </p:spPr>
          <p:txBody>
            <a:bodyPr/>
            <a:lstStyle/>
            <a:p>
              <a:endParaRPr lang="en-ID"/>
            </a:p>
          </p:txBody>
        </p:sp>
        <p:sp>
          <p:nvSpPr>
            <p:cNvPr id="253" name="Google Shape;253;p22"/>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4" name="Google Shape;254;p22"/>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ID"/>
          </a:p>
        </p:txBody>
      </p:sp>
      <p:sp>
        <p:nvSpPr>
          <p:cNvPr id="255" name="Google Shape;255;p22"/>
          <p:cNvSpPr/>
          <p:nvPr/>
        </p:nvSpPr>
        <p:spPr>
          <a:xfrm rot="-4176364">
            <a:off x="-4105129" y="6530238"/>
            <a:ext cx="7616557" cy="7815497"/>
          </a:xfrm>
          <a:custGeom>
            <a:avLst/>
            <a:gdLst/>
            <a:ahLst/>
            <a:cxnLst/>
            <a:rect l="l" t="t" r="r" b="b"/>
            <a:pathLst>
              <a:path w="7616557" h="7815497" extrusionOk="0">
                <a:moveTo>
                  <a:pt x="0" y="0"/>
                </a:moveTo>
                <a:lnTo>
                  <a:pt x="7616556" y="0"/>
                </a:lnTo>
                <a:lnTo>
                  <a:pt x="7616556" y="7815496"/>
                </a:lnTo>
                <a:lnTo>
                  <a:pt x="0" y="7815496"/>
                </a:lnTo>
                <a:lnTo>
                  <a:pt x="0" y="0"/>
                </a:lnTo>
                <a:close/>
              </a:path>
            </a:pathLst>
          </a:custGeom>
          <a:blipFill rotWithShape="1">
            <a:blip r:embed="rId4">
              <a:alphaModFix/>
            </a:blip>
            <a:stretch>
              <a:fillRect/>
            </a:stretch>
          </a:blipFill>
          <a:ln>
            <a:noFill/>
          </a:ln>
        </p:spPr>
        <p:txBody>
          <a:bodyPr/>
          <a:lstStyle/>
          <a:p>
            <a:endParaRPr lang="en-ID"/>
          </a:p>
        </p:txBody>
      </p:sp>
      <p:sp>
        <p:nvSpPr>
          <p:cNvPr id="256" name="Google Shape;256;p22"/>
          <p:cNvSpPr/>
          <p:nvPr/>
        </p:nvSpPr>
        <p:spPr>
          <a:xfrm>
            <a:off x="2983422" y="5631180"/>
            <a:ext cx="12321156" cy="3519440"/>
          </a:xfrm>
          <a:custGeom>
            <a:avLst/>
            <a:gdLst/>
            <a:ahLst/>
            <a:cxnLst/>
            <a:rect l="l" t="t" r="r" b="b"/>
            <a:pathLst>
              <a:path w="12321156" h="3519440" extrusionOk="0">
                <a:moveTo>
                  <a:pt x="0" y="0"/>
                </a:moveTo>
                <a:lnTo>
                  <a:pt x="12321156" y="0"/>
                </a:lnTo>
                <a:lnTo>
                  <a:pt x="12321156" y="3519440"/>
                </a:lnTo>
                <a:lnTo>
                  <a:pt x="0" y="3519440"/>
                </a:lnTo>
                <a:lnTo>
                  <a:pt x="0" y="0"/>
                </a:lnTo>
                <a:close/>
              </a:path>
            </a:pathLst>
          </a:custGeom>
          <a:blipFill rotWithShape="1">
            <a:blip r:embed="rId5">
              <a:alphaModFix/>
            </a:blip>
            <a:stretch>
              <a:fillRect r="-431"/>
            </a:stretch>
          </a:blipFill>
          <a:ln>
            <a:noFill/>
          </a:ln>
        </p:spPr>
        <p:txBody>
          <a:bodyPr/>
          <a:lstStyle/>
          <a:p>
            <a:endParaRPr lang="en-ID"/>
          </a:p>
        </p:txBody>
      </p:sp>
      <p:sp>
        <p:nvSpPr>
          <p:cNvPr id="257" name="Google Shape;257;p22"/>
          <p:cNvSpPr/>
          <p:nvPr/>
        </p:nvSpPr>
        <p:spPr>
          <a:xfrm>
            <a:off x="11746927" y="1412723"/>
            <a:ext cx="2732795" cy="2548331"/>
          </a:xfrm>
          <a:custGeom>
            <a:avLst/>
            <a:gdLst/>
            <a:ahLst/>
            <a:cxnLst/>
            <a:rect l="l" t="t" r="r" b="b"/>
            <a:pathLst>
              <a:path w="2732795" h="2548331" extrusionOk="0">
                <a:moveTo>
                  <a:pt x="0" y="0"/>
                </a:moveTo>
                <a:lnTo>
                  <a:pt x="2732795" y="0"/>
                </a:lnTo>
                <a:lnTo>
                  <a:pt x="2732795" y="2548331"/>
                </a:lnTo>
                <a:lnTo>
                  <a:pt x="0" y="2548331"/>
                </a:lnTo>
                <a:lnTo>
                  <a:pt x="0" y="0"/>
                </a:lnTo>
                <a:close/>
              </a:path>
            </a:pathLst>
          </a:custGeom>
          <a:blipFill rotWithShape="1">
            <a:blip r:embed="rId6">
              <a:alphaModFix/>
            </a:blip>
            <a:stretch>
              <a:fillRect/>
            </a:stretch>
          </a:blipFill>
          <a:ln>
            <a:noFill/>
          </a:ln>
        </p:spPr>
        <p:txBody>
          <a:bodyPr/>
          <a:lstStyle/>
          <a:p>
            <a:endParaRPr lang="en-ID"/>
          </a:p>
        </p:txBody>
      </p:sp>
      <p:sp>
        <p:nvSpPr>
          <p:cNvPr id="258" name="Google Shape;258;p22"/>
          <p:cNvSpPr txBox="1"/>
          <p:nvPr/>
        </p:nvSpPr>
        <p:spPr>
          <a:xfrm>
            <a:off x="177924" y="100893"/>
            <a:ext cx="4272468" cy="51244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DATA UNDERSTANDING</a:t>
            </a:r>
            <a:endParaRPr/>
          </a:p>
        </p:txBody>
      </p:sp>
      <p:sp>
        <p:nvSpPr>
          <p:cNvPr id="259" name="Google Shape;259;p22"/>
          <p:cNvSpPr txBox="1"/>
          <p:nvPr/>
        </p:nvSpPr>
        <p:spPr>
          <a:xfrm>
            <a:off x="1028700" y="1355573"/>
            <a:ext cx="10671443" cy="208407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None/>
            </a:pPr>
            <a:r>
              <a:rPr lang="en-US" sz="3000" b="1" i="0" u="none" strike="noStrike" cap="none">
                <a:solidFill>
                  <a:srgbClr val="000000"/>
                </a:solidFill>
                <a:latin typeface="Oswald"/>
                <a:ea typeface="Oswald"/>
                <a:cs typeface="Oswald"/>
                <a:sym typeface="Oswald"/>
              </a:rPr>
              <a:t>Data understanding adalah sebuah tahapan di dalam metodologi sains data dan pengembangan AI yang bertujuan untuk mendapatkan pemahaman awal mengenai data</a:t>
            </a:r>
            <a:endParaRPr/>
          </a:p>
        </p:txBody>
      </p:sp>
      <p:sp>
        <p:nvSpPr>
          <p:cNvPr id="260" name="Google Shape;260;p22"/>
          <p:cNvSpPr txBox="1"/>
          <p:nvPr/>
        </p:nvSpPr>
        <p:spPr>
          <a:xfrm>
            <a:off x="6016556" y="4627804"/>
            <a:ext cx="6254887" cy="512445"/>
          </a:xfrm>
          <a:prstGeom prst="rect">
            <a:avLst/>
          </a:prstGeom>
          <a:noFill/>
          <a:ln>
            <a:noFill/>
          </a:ln>
        </p:spPr>
        <p:txBody>
          <a:bodyPr spcFirstLastPara="1" wrap="square" lIns="0" tIns="0" rIns="0" bIns="0" anchor="t" anchorCtr="0">
            <a:spAutoFit/>
          </a:bodyPr>
          <a:lstStyle/>
          <a:p>
            <a:pPr marL="0" marR="0" lvl="0" indent="0" algn="ctr" rtl="0">
              <a:lnSpc>
                <a:spcPct val="138000"/>
              </a:lnSpc>
              <a:spcBef>
                <a:spcPts val="0"/>
              </a:spcBef>
              <a:spcAft>
                <a:spcPts val="0"/>
              </a:spcAft>
              <a:buNone/>
            </a:pPr>
            <a:r>
              <a:rPr lang="en-US" sz="3000" b="1" i="0" u="none" strike="noStrike" cap="none">
                <a:solidFill>
                  <a:srgbClr val="231F20"/>
                </a:solidFill>
                <a:latin typeface="Oswald"/>
                <a:ea typeface="Oswald"/>
                <a:cs typeface="Oswald"/>
                <a:sym typeface="Oswald"/>
              </a:rPr>
              <a:t>MENAMPILKAN DATA FRAME </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618</Words>
  <Application>Microsoft Office PowerPoint</Application>
  <PresentationFormat>Custom</PresentationFormat>
  <Paragraphs>121</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Oswald</vt:lpstr>
      <vt:lpstr>Montserrat</vt:lpstr>
      <vt:lpstr>Arial</vt:lpstr>
      <vt:lpstr>Calibri</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Muhammad Abdul Aziz</cp:lastModifiedBy>
  <cp:revision>1</cp:revision>
  <dcterms:modified xsi:type="dcterms:W3CDTF">2023-09-02T18:28:44Z</dcterms:modified>
</cp:coreProperties>
</file>